
<file path=[Content_Types].xml><?xml version="1.0" encoding="utf-8"?>
<Types xmlns="http://schemas.openxmlformats.org/package/2006/content-types">
  <Default Extension="rels" ContentType="application/vnd.openxmlformats-package.relationships+xml"/>
  <Override PartName="/ppt/slides/slide14.xml" ContentType="application/vnd.openxmlformats-officedocument.presentationml.slide+xml"/>
  <Override PartName="/ppt/notesSlides/notesSlide16.xml" ContentType="application/vnd.openxmlformats-officedocument.presentationml.notesSlide+xml"/>
  <Override PartName="/ppt/embeddings/oleObject1.bin" ContentType="application/vnd.openxmlformats-officedocument.oleObject"/>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notesSlides/notesSlide1.xml" ContentType="application/vnd.openxmlformats-officedocument.presentationml.notesSlide+xml"/>
  <Override PartName="/ppt/slides/slide28.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slides/slide5.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notesSlides/notesSlide9.xml" ContentType="application/vnd.openxmlformats-officedocument.presentationml.notes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slides/slide44.xml" ContentType="application/vnd.openxmlformats-officedocument.presentationml.slide+xml"/>
  <Override PartName="/ppt/handoutMasters/handoutMaster1.xml" ContentType="application/vnd.openxmlformats-officedocument.presentationml.handoutMaster+xml"/>
  <Override PartName="/ppt/slides/slide27.xml" ContentType="application/vnd.openxmlformats-officedocument.presentationml.slide+xml"/>
  <Default Extension="vml" ContentType="application/vnd.openxmlformats-officedocument.vmlDrawing"/>
  <Override PartName="/ppt/slides/slide20.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19.xml" ContentType="application/vnd.openxmlformats-officedocument.presentationml.slide+xml"/>
  <Override PartName="/ppt/slideLayouts/slideLayout4.xml" ContentType="application/vnd.openxmlformats-officedocument.presentationml.slideLayout+xml"/>
  <Default Extension="png" ContentType="image/png"/>
  <Override PartName="/ppt/notesSlides/notesSlide8.xml" ContentType="application/vnd.openxmlformats-officedocument.presentationml.notesSlide+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43.xml" ContentType="application/vnd.openxmlformats-officedocument.presentationml.slide+xml"/>
  <Default Extension="pict" ContentType="image/pict"/>
  <Override PartName="/ppt/slides/slide26.xml" ContentType="application/vnd.openxmlformats-officedocument.presentationml.slide+xml"/>
  <Override PartName="/ppt/slides/slide52.xml" ContentType="application/vnd.openxmlformats-officedocument.presentationml.slide+xml"/>
  <Override PartName="/ppt/slides/slide35.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slides/slide49.xml" ContentType="application/vnd.openxmlformats-officedocument.presentationml.slide+xml"/>
  <Override PartName="/ppt/media/audio1.bin" ContentType="audio/unknown"/>
  <Override PartName="/ppt/notesSlides/notesSlide5.xml" ContentType="application/vnd.openxmlformats-officedocument.presentationml.notesSlide+xml"/>
  <Override PartName="/ppt/slides/slide42.xml" ContentType="application/vnd.openxmlformats-officedocument.presentationml.slide+xml"/>
  <Override PartName="/ppt/slides/slide25.xml" ContentType="application/vnd.openxmlformats-officedocument.presentationml.slide+xml"/>
  <Override PartName="/ppt/slides/slide51.xml" ContentType="application/vnd.openxmlformats-officedocument.presentationml.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notesSlides/notesSlide20.xml" ContentType="application/vnd.openxmlformats-officedocument.presentationml.notes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slides/slide48.xml" ContentType="application/vnd.openxmlformats-officedocument.presentationml.slide+xml"/>
  <Override PartName="/ppt/notesSlides/notesSlide4.xml" ContentType="application/vnd.openxmlformats-officedocument.presentationml.notesSlide+xml"/>
  <Override PartName="/ppt/slides/slide41.xml" ContentType="application/vnd.openxmlformats-officedocument.presentationml.slide+xml"/>
  <Override PartName="/ppt/theme/theme3.xml" ContentType="application/vnd.openxmlformats-officedocument.theme+xml"/>
  <Override PartName="/ppt/slides/slide24.xml" ContentType="application/vnd.openxmlformats-officedocument.presentationml.slide+xml"/>
  <Override PartName="/ppt/notesSlides/notesSlide10.xml" ContentType="application/vnd.openxmlformats-officedocument.presentationml.notesSlide+xml"/>
  <Override PartName="/ppt/slides/slide50.xml" ContentType="application/vnd.openxmlformats-officedocument.presentationml.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slides/slide47.xml" ContentType="application/vnd.openxmlformats-officedocument.presentationml.slide+xml"/>
  <Override PartName="/ppt/notesSlides/notesSlide3.xml" ContentType="application/vnd.openxmlformats-officedocument.presentationml.notesSlide+xml"/>
  <Override PartName="/ppt/slides/slide40.xml" ContentType="application/vnd.openxmlformats-officedocument.presentationml.slide+xml"/>
  <Override PartName="/ppt/theme/theme2.xml" ContentType="application/vnd.openxmlformats-officedocument.them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embeddings/oleObject2.bin" ContentType="application/vnd.openxmlformats-officedocument.oleObject"/>
  <Override PartName="/ppt/slides/slide46.xml" ContentType="application/vnd.openxmlformats-officedocument.presentationml.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autoCompressPictures="0">
  <p:sldMasterIdLst>
    <p:sldMasterId id="2147483679" r:id="rId1"/>
  </p:sldMasterIdLst>
  <p:notesMasterIdLst>
    <p:notesMasterId r:id="rId54"/>
  </p:notesMasterIdLst>
  <p:handoutMasterIdLst>
    <p:handoutMasterId r:id="rId55"/>
  </p:handoutMasterIdLst>
  <p:sldIdLst>
    <p:sldId id="256" r:id="rId2"/>
    <p:sldId id="312" r:id="rId3"/>
    <p:sldId id="273" r:id="rId4"/>
    <p:sldId id="328" r:id="rId5"/>
    <p:sldId id="321" r:id="rId6"/>
    <p:sldId id="357" r:id="rId7"/>
    <p:sldId id="358" r:id="rId8"/>
    <p:sldId id="342" r:id="rId9"/>
    <p:sldId id="303" r:id="rId10"/>
    <p:sldId id="343" r:id="rId11"/>
    <p:sldId id="340" r:id="rId12"/>
    <p:sldId id="309" r:id="rId13"/>
    <p:sldId id="296" r:id="rId14"/>
    <p:sldId id="315" r:id="rId15"/>
    <p:sldId id="275" r:id="rId16"/>
    <p:sldId id="277" r:id="rId17"/>
    <p:sldId id="344" r:id="rId18"/>
    <p:sldId id="286" r:id="rId19"/>
    <p:sldId id="341" r:id="rId20"/>
    <p:sldId id="316" r:id="rId21"/>
    <p:sldId id="335" r:id="rId22"/>
    <p:sldId id="329" r:id="rId23"/>
    <p:sldId id="287" r:id="rId24"/>
    <p:sldId id="289" r:id="rId25"/>
    <p:sldId id="325" r:id="rId26"/>
    <p:sldId id="290" r:id="rId27"/>
    <p:sldId id="350" r:id="rId28"/>
    <p:sldId id="359" r:id="rId29"/>
    <p:sldId id="288" r:id="rId30"/>
    <p:sldId id="345" r:id="rId31"/>
    <p:sldId id="336" r:id="rId32"/>
    <p:sldId id="346" r:id="rId33"/>
    <p:sldId id="330" r:id="rId34"/>
    <p:sldId id="351" r:id="rId35"/>
    <p:sldId id="280" r:id="rId36"/>
    <p:sldId id="324" r:id="rId37"/>
    <p:sldId id="352" r:id="rId38"/>
    <p:sldId id="322" r:id="rId39"/>
    <p:sldId id="305" r:id="rId40"/>
    <p:sldId id="353" r:id="rId41"/>
    <p:sldId id="274" r:id="rId42"/>
    <p:sldId id="284" r:id="rId43"/>
    <p:sldId id="354" r:id="rId44"/>
    <p:sldId id="337" r:id="rId45"/>
    <p:sldId id="338" r:id="rId46"/>
    <p:sldId id="347" r:id="rId47"/>
    <p:sldId id="349" r:id="rId48"/>
    <p:sldId id="323" r:id="rId49"/>
    <p:sldId id="355" r:id="rId50"/>
    <p:sldId id="327" r:id="rId51"/>
    <p:sldId id="356" r:id="rId52"/>
    <p:sldId id="339" r:id="rId5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5pPr>
    <a:lvl6pPr marL="2286000" algn="l" defTabSz="457200" rtl="0" eaLnBrk="1" latinLnBrk="0" hangingPunct="1">
      <a:defRPr sz="2400" kern="1200">
        <a:solidFill>
          <a:schemeClr val="tx1"/>
        </a:solidFill>
        <a:latin typeface="Arial" charset="0"/>
        <a:ea typeface="ヒラギノ角ゴ Pro W3" charset="-128"/>
        <a:cs typeface="ヒラギノ角ゴ Pro W3" charset="-128"/>
      </a:defRPr>
    </a:lvl6pPr>
    <a:lvl7pPr marL="2743200" algn="l" defTabSz="457200" rtl="0" eaLnBrk="1" latinLnBrk="0" hangingPunct="1">
      <a:defRPr sz="2400" kern="1200">
        <a:solidFill>
          <a:schemeClr val="tx1"/>
        </a:solidFill>
        <a:latin typeface="Arial" charset="0"/>
        <a:ea typeface="ヒラギノ角ゴ Pro W3" charset="-128"/>
        <a:cs typeface="ヒラギノ角ゴ Pro W3" charset="-128"/>
      </a:defRPr>
    </a:lvl7pPr>
    <a:lvl8pPr marL="3200400" algn="l" defTabSz="457200" rtl="0" eaLnBrk="1" latinLnBrk="0" hangingPunct="1">
      <a:defRPr sz="2400" kern="1200">
        <a:solidFill>
          <a:schemeClr val="tx1"/>
        </a:solidFill>
        <a:latin typeface="Arial" charset="0"/>
        <a:ea typeface="ヒラギノ角ゴ Pro W3" charset="-128"/>
        <a:cs typeface="ヒラギノ角ゴ Pro W3" charset="-128"/>
      </a:defRPr>
    </a:lvl8pPr>
    <a:lvl9pPr marL="3657600" algn="l" defTabSz="457200" rtl="0" eaLnBrk="1" latinLnBrk="0" hangingPunct="1">
      <a:defRPr sz="2400" kern="1200">
        <a:solidFill>
          <a:schemeClr val="tx1"/>
        </a:solidFill>
        <a:latin typeface="Arial" charset="0"/>
        <a:ea typeface="ヒラギノ角ゴ Pro W3" charset="-128"/>
        <a:cs typeface="ヒラギノ角ゴ Pro W3"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3" clrMode="bw" hiddenSlides="1" frameSlides="1"/>
  <p:showPr showNarration="1">
    <p:present/>
    <p:sldAll/>
    <p:penClr>
      <a:schemeClr val="tx1"/>
    </p:penClr>
  </p:showPr>
  <p:clrMru>
    <a:srgbClr val="171A2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98" d="100"/>
          <a:sy n="98" d="100"/>
        </p:scale>
        <p:origin x="-640"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notesMaster" Target="notesMasters/notesMaster1.xml"/><Relationship Id="rId55" Type="http://schemas.openxmlformats.org/officeDocument/2006/relationships/handoutMaster" Target="handoutMasters/handoutMaster1.xml"/><Relationship Id="rId56" Type="http://schemas.openxmlformats.org/officeDocument/2006/relationships/printerSettings" Target="printerSettings/printerSettings1.bin"/><Relationship Id="rId57" Type="http://schemas.openxmlformats.org/officeDocument/2006/relationships/presProps" Target="presProps.xml"/><Relationship Id="rId58" Type="http://schemas.openxmlformats.org/officeDocument/2006/relationships/viewProps" Target="viewProps.xml"/><Relationship Id="rId59" Type="http://schemas.openxmlformats.org/officeDocument/2006/relationships/theme" Target="theme/theme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pict"/><Relationship Id="rId2" Type="http://schemas.openxmlformats.org/officeDocument/2006/relationships/image" Target="../media/image11.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710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710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710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BFD0B80B-B810-F645-AC41-EB6616429B89}"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68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68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68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C16ACAD9-81C9-D740-B5D3-EC2DB69C7D8B}"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12" charset="0"/>
        <a:ea typeface="ヒラギノ角ゴ Pro W3" pitchFamily="-112" charset="-128"/>
        <a:cs typeface="ヒラギノ角ゴ Pro W3" pitchFamily="-112" charset="-128"/>
      </a:defRPr>
    </a:lvl1pPr>
    <a:lvl2pPr marL="457200" algn="l" rtl="0" eaLnBrk="0" fontAlgn="base" hangingPunct="0">
      <a:spcBef>
        <a:spcPct val="30000"/>
      </a:spcBef>
      <a:spcAft>
        <a:spcPct val="0"/>
      </a:spcAft>
      <a:defRPr sz="1200" kern="1200">
        <a:solidFill>
          <a:schemeClr val="tx1"/>
        </a:solidFill>
        <a:latin typeface="Arial" pitchFamily="-112" charset="0"/>
        <a:ea typeface="ヒラギノ角ゴ Pro W3" pitchFamily="-112" charset="-128"/>
        <a:cs typeface="ヒラギノ角ゴ Pro W3" pitchFamily="-112" charset="-128"/>
      </a:defRPr>
    </a:lvl2pPr>
    <a:lvl3pPr marL="914400" algn="l" rtl="0" eaLnBrk="0" fontAlgn="base" hangingPunct="0">
      <a:spcBef>
        <a:spcPct val="30000"/>
      </a:spcBef>
      <a:spcAft>
        <a:spcPct val="0"/>
      </a:spcAft>
      <a:defRPr sz="1200" kern="1200">
        <a:solidFill>
          <a:schemeClr val="tx1"/>
        </a:solidFill>
        <a:latin typeface="Arial" pitchFamily="-112" charset="0"/>
        <a:ea typeface="ヒラギノ角ゴ Pro W3" pitchFamily="-112" charset="-128"/>
        <a:cs typeface="ヒラギノ角ゴ Pro W3" pitchFamily="-112" charset="-128"/>
      </a:defRPr>
    </a:lvl3pPr>
    <a:lvl4pPr marL="1371600" algn="l" rtl="0" eaLnBrk="0" fontAlgn="base" hangingPunct="0">
      <a:spcBef>
        <a:spcPct val="30000"/>
      </a:spcBef>
      <a:spcAft>
        <a:spcPct val="0"/>
      </a:spcAft>
      <a:defRPr sz="1200" kern="1200">
        <a:solidFill>
          <a:schemeClr val="tx1"/>
        </a:solidFill>
        <a:latin typeface="Arial" pitchFamily="-112" charset="0"/>
        <a:ea typeface="ヒラギノ角ゴ Pro W3" pitchFamily="-112" charset="-128"/>
        <a:cs typeface="ヒラギノ角ゴ Pro W3" pitchFamily="-112" charset="-128"/>
      </a:defRPr>
    </a:lvl4pPr>
    <a:lvl5pPr marL="1828800" algn="l" rtl="0" eaLnBrk="0" fontAlgn="base" hangingPunct="0">
      <a:spcBef>
        <a:spcPct val="30000"/>
      </a:spcBef>
      <a:spcAft>
        <a:spcPct val="0"/>
      </a:spcAft>
      <a:defRPr sz="1200" kern="1200">
        <a:solidFill>
          <a:schemeClr val="tx1"/>
        </a:solidFill>
        <a:latin typeface="Arial" pitchFamily="-112" charset="0"/>
        <a:ea typeface="ヒラギノ角ゴ Pro W3" pitchFamily="-112" charset="-128"/>
        <a:cs typeface="ヒラギノ角ゴ Pro W3" pitchFamily="-112"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1F558C9-BDD5-B247-8DF5-54F108ABCDE6}" type="slidenum">
              <a:rPr lang="en-US"/>
              <a:pPr/>
              <a:t>1</a:t>
            </a:fld>
            <a:endParaRPr 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r>
              <a:rPr lang="en-US" smtClean="0">
                <a:latin typeface="Arial" charset="0"/>
                <a:ea typeface="ヒラギノ角ゴ Pro W3" charset="-128"/>
                <a:cs typeface="ヒラギノ角ゴ Pro W3" charset="-128"/>
              </a:rPr>
              <a:t>Jamie to introduce team members and training that we attended in August (2 days).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Slide Image Placeholder 1"/>
          <p:cNvSpPr>
            <a:spLocks noGrp="1" noRot="1" noChangeAspect="1"/>
          </p:cNvSpPr>
          <p:nvPr>
            <p:ph type="sldImg"/>
          </p:nvPr>
        </p:nvSpPr>
        <p:spPr>
          <a:ln/>
        </p:spPr>
      </p:sp>
      <p:sp>
        <p:nvSpPr>
          <p:cNvPr id="38915"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All of these are necessary in order to move PV forward in a positive direction in regard to student behavior and achievement.</a:t>
            </a:r>
          </a:p>
        </p:txBody>
      </p:sp>
      <p:sp>
        <p:nvSpPr>
          <p:cNvPr id="38916" name="Slide Number Placeholder 3"/>
          <p:cNvSpPr>
            <a:spLocks noGrp="1"/>
          </p:cNvSpPr>
          <p:nvPr>
            <p:ph type="sldNum" sz="quarter" idx="5"/>
          </p:nvPr>
        </p:nvSpPr>
        <p:spPr>
          <a:noFill/>
        </p:spPr>
        <p:txBody>
          <a:bodyPr/>
          <a:lstStyle/>
          <a:p>
            <a:fld id="{C0119C06-61B3-9242-8D83-9E6674B2FBC1}" type="slidenum">
              <a:rPr lang="en-US" smtClean="0"/>
              <a:pPr/>
              <a:t>16</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Slide Image Placeholder 1"/>
          <p:cNvSpPr>
            <a:spLocks noGrp="1" noRot="1" noChangeAspect="1"/>
          </p:cNvSpPr>
          <p:nvPr>
            <p:ph type="sldImg"/>
          </p:nvPr>
        </p:nvSpPr>
        <p:spPr>
          <a:ln/>
        </p:spPr>
      </p:sp>
      <p:sp>
        <p:nvSpPr>
          <p:cNvPr id="43011"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These are all important to highlight and provide examples for.</a:t>
            </a:r>
          </a:p>
        </p:txBody>
      </p:sp>
      <p:sp>
        <p:nvSpPr>
          <p:cNvPr id="43012" name="Slide Number Placeholder 3"/>
          <p:cNvSpPr>
            <a:spLocks noGrp="1"/>
          </p:cNvSpPr>
          <p:nvPr>
            <p:ph type="sldNum" sz="quarter" idx="5"/>
          </p:nvPr>
        </p:nvSpPr>
        <p:spPr>
          <a:noFill/>
        </p:spPr>
        <p:txBody>
          <a:bodyPr/>
          <a:lstStyle/>
          <a:p>
            <a:fld id="{8937AF35-26D7-3E43-AE4E-CAD78B603C07}" type="slidenum">
              <a:rPr lang="en-US" smtClean="0"/>
              <a:pPr/>
              <a:t>18</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090D3499-D855-D94D-91FE-3C468F5D3F26}" type="slidenum">
              <a:rPr lang="en-US"/>
              <a:pPr/>
              <a:t>19</a:t>
            </a:fld>
            <a:endParaRPr lang="en-US"/>
          </a:p>
        </p:txBody>
      </p:sp>
      <p:sp>
        <p:nvSpPr>
          <p:cNvPr id="82946"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eaLnBrk="1" hangingPunct="1"/>
            <a:fld id="{D0F618A8-A9EE-214D-8C49-F584CC32135D}" type="slidenum">
              <a:rPr lang="en-US" sz="1200">
                <a:latin typeface="Times New Roman" charset="0"/>
              </a:rPr>
              <a:pPr algn="r" eaLnBrk="1" hangingPunct="1"/>
              <a:t>19</a:t>
            </a:fld>
            <a:endParaRPr lang="en-US" sz="1200">
              <a:latin typeface="Times New Roman" charset="0"/>
            </a:endParaRPr>
          </a:p>
        </p:txBody>
      </p:sp>
      <p:sp>
        <p:nvSpPr>
          <p:cNvPr id="82947"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2948" name="Rectangle 3"/>
          <p:cNvSpPr>
            <a:spLocks noGrp="1" noChangeArrowheads="1"/>
          </p:cNvSpPr>
          <p:nvPr>
            <p:ph type="body" idx="1"/>
          </p:nvPr>
        </p:nvSpPr>
        <p:spPr bwMode="auto">
          <a:xfrm>
            <a:off x="685800" y="4343400"/>
            <a:ext cx="5486400" cy="4114800"/>
          </a:xfrm>
          <a:prstGeom prst="rect">
            <a:avLst/>
          </a:prstGeom>
          <a:noFill/>
          <a:ln>
            <a:solidFill>
              <a:srgbClr val="000000"/>
            </a:solidFill>
            <a:miter lim="800000"/>
            <a:headEnd/>
            <a:tailEnd/>
          </a:ln>
        </p:spPr>
        <p:txBody>
          <a:bodyPr>
            <a:prstTxWarp prst="textNoShape">
              <a:avLst/>
            </a:prstTxWarp>
          </a:bodyPr>
          <a:lstStyle/>
          <a:p>
            <a:r>
              <a:rPr lang="en-US"/>
              <a:t>SAY: </a:t>
            </a:r>
            <a:r>
              <a:rPr lang="en-US" i="1"/>
              <a:t>One of the goals of school-wide PBS is to increase the priority given to prevention and decrease the use of reactive, get-tough management practices.</a:t>
            </a: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Jamie – explain the “Universal Interventions” box and how it relates to what we are doing at PV this year in order to set up a universal way of setting common expectations for all students.</a:t>
            </a:r>
          </a:p>
        </p:txBody>
      </p:sp>
      <p:sp>
        <p:nvSpPr>
          <p:cNvPr id="45060" name="Slide Number Placeholder 3"/>
          <p:cNvSpPr>
            <a:spLocks noGrp="1"/>
          </p:cNvSpPr>
          <p:nvPr>
            <p:ph type="sldNum" sz="quarter" idx="5"/>
          </p:nvPr>
        </p:nvSpPr>
        <p:spPr>
          <a:noFill/>
        </p:spPr>
        <p:txBody>
          <a:bodyPr/>
          <a:lstStyle/>
          <a:p>
            <a:fld id="{FDBE6BE2-9E48-FD42-957D-81586A47AE1B}" type="slidenum">
              <a:rPr lang="en-US" smtClean="0"/>
              <a:pPr/>
              <a:t>20</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Slide Image Placeholder 1"/>
          <p:cNvSpPr>
            <a:spLocks noGrp="1" noRot="1" noChangeAspect="1"/>
          </p:cNvSpPr>
          <p:nvPr>
            <p:ph type="sldImg"/>
          </p:nvPr>
        </p:nvSpPr>
        <p:spPr>
          <a:ln/>
        </p:spPr>
      </p:sp>
      <p:sp>
        <p:nvSpPr>
          <p:cNvPr id="47107"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We need to teach correct behavior just as we would teach anything else.  We cannot assume anything.  Punishment has been proven to NOT change behavior.</a:t>
            </a:r>
          </a:p>
        </p:txBody>
      </p:sp>
      <p:sp>
        <p:nvSpPr>
          <p:cNvPr id="47108" name="Slide Number Placeholder 3"/>
          <p:cNvSpPr>
            <a:spLocks noGrp="1"/>
          </p:cNvSpPr>
          <p:nvPr>
            <p:ph type="sldNum" sz="quarter" idx="5"/>
          </p:nvPr>
        </p:nvSpPr>
        <p:spPr>
          <a:noFill/>
        </p:spPr>
        <p:txBody>
          <a:bodyPr/>
          <a:lstStyle/>
          <a:p>
            <a:fld id="{DFA504DA-3BF8-024D-9640-02976B02AE07}" type="slidenum">
              <a:rPr lang="en-US" smtClean="0"/>
              <a:pPr/>
              <a:t>23</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Slide Image Placeholder 1"/>
          <p:cNvSpPr>
            <a:spLocks noGrp="1" noRot="1" noChangeAspect="1"/>
          </p:cNvSpPr>
          <p:nvPr>
            <p:ph type="sldImg"/>
          </p:nvPr>
        </p:nvSpPr>
        <p:spPr>
          <a:ln/>
        </p:spPr>
      </p:sp>
      <p:sp>
        <p:nvSpPr>
          <p:cNvPr id="49155"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We need to first model this behavior to the students, do the behavior with students, and then let them try it on their own and give them corrective feedback.</a:t>
            </a:r>
          </a:p>
        </p:txBody>
      </p:sp>
      <p:sp>
        <p:nvSpPr>
          <p:cNvPr id="49156" name="Slide Number Placeholder 3"/>
          <p:cNvSpPr>
            <a:spLocks noGrp="1"/>
          </p:cNvSpPr>
          <p:nvPr>
            <p:ph type="sldNum" sz="quarter" idx="5"/>
          </p:nvPr>
        </p:nvSpPr>
        <p:spPr>
          <a:noFill/>
        </p:spPr>
        <p:txBody>
          <a:bodyPr/>
          <a:lstStyle/>
          <a:p>
            <a:fld id="{A9EF3973-1D1C-0541-90D8-C580E1C1BD95}" type="slidenum">
              <a:rPr lang="en-US" smtClean="0"/>
              <a:pPr/>
              <a:t>24</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Slide Image Placeholder 1"/>
          <p:cNvSpPr>
            <a:spLocks noGrp="1" noRot="1" noChangeAspect="1"/>
          </p:cNvSpPr>
          <p:nvPr>
            <p:ph type="sldImg"/>
          </p:nvPr>
        </p:nvSpPr>
        <p:spPr>
          <a:ln/>
        </p:spPr>
      </p:sp>
      <p:sp>
        <p:nvSpPr>
          <p:cNvPr id="51203"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If we want students to meet the expectations we need to teach them in a way that will make it “stick.”  Model and practice over and over in the actual setting.</a:t>
            </a:r>
          </a:p>
        </p:txBody>
      </p:sp>
      <p:sp>
        <p:nvSpPr>
          <p:cNvPr id="51204" name="Slide Number Placeholder 3"/>
          <p:cNvSpPr>
            <a:spLocks noGrp="1"/>
          </p:cNvSpPr>
          <p:nvPr>
            <p:ph type="sldNum" sz="quarter" idx="5"/>
          </p:nvPr>
        </p:nvSpPr>
        <p:spPr>
          <a:noFill/>
        </p:spPr>
        <p:txBody>
          <a:bodyPr/>
          <a:lstStyle/>
          <a:p>
            <a:fld id="{27744E6A-4B89-0C41-9714-51072257A65C}" type="slidenum">
              <a:rPr lang="en-US" smtClean="0"/>
              <a:pPr/>
              <a:t>26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Slide Image Placeholder 1"/>
          <p:cNvSpPr>
            <a:spLocks noGrp="1" noRot="1" noChangeAspect="1"/>
          </p:cNvSpPr>
          <p:nvPr>
            <p:ph type="sldImg"/>
          </p:nvPr>
        </p:nvSpPr>
        <p:spPr>
          <a:ln/>
        </p:spPr>
      </p:sp>
      <p:sp>
        <p:nvSpPr>
          <p:cNvPr id="53251"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This is what our focus will be at PV this year as we move to recognize positive behaviors in students and develop a common and consistent manner in dealing with student misbehavior.</a:t>
            </a:r>
          </a:p>
        </p:txBody>
      </p:sp>
      <p:sp>
        <p:nvSpPr>
          <p:cNvPr id="53252" name="Slide Number Placeholder 3"/>
          <p:cNvSpPr>
            <a:spLocks noGrp="1"/>
          </p:cNvSpPr>
          <p:nvPr>
            <p:ph type="sldNum" sz="quarter" idx="5"/>
          </p:nvPr>
        </p:nvSpPr>
        <p:spPr>
          <a:noFill/>
        </p:spPr>
        <p:txBody>
          <a:bodyPr/>
          <a:lstStyle/>
          <a:p>
            <a:fld id="{9A12EBCA-A50F-D84F-9F76-8FA1C78E7D32}" type="slidenum">
              <a:rPr lang="en-US" smtClean="0"/>
              <a:pPr/>
              <a:t>29</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Slide Image Placeholder 1"/>
          <p:cNvSpPr>
            <a:spLocks noGrp="1" noRot="1" noChangeAspect="1"/>
          </p:cNvSpPr>
          <p:nvPr>
            <p:ph type="sldImg"/>
          </p:nvPr>
        </p:nvSpPr>
        <p:spPr>
          <a:ln/>
        </p:spPr>
      </p:sp>
      <p:sp>
        <p:nvSpPr>
          <p:cNvPr id="59395"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These are the common expectations that we will focus on at PV.  We will also pass a matrix out to you at this time to look at and revise in your grade level teams as you see fit.  Your feedback to Jamie (and the team) is due by this Friday.  We will make necessary adjustments to the matrix and have it ready for you to review with your students starting next week.  Remember that you will also need to sign up for a 45-minute period of time with Jamie and your grade level to review expectations in the hallway, cafeteria, playground, and bus.  Teachers can work on developing a classroom matrix for their grade levels.</a:t>
            </a:r>
          </a:p>
        </p:txBody>
      </p:sp>
      <p:sp>
        <p:nvSpPr>
          <p:cNvPr id="59396" name="Slide Number Placeholder 3"/>
          <p:cNvSpPr>
            <a:spLocks noGrp="1"/>
          </p:cNvSpPr>
          <p:nvPr>
            <p:ph type="sldNum" sz="quarter" idx="5"/>
          </p:nvPr>
        </p:nvSpPr>
        <p:spPr>
          <a:noFill/>
        </p:spPr>
        <p:txBody>
          <a:bodyPr/>
          <a:lstStyle/>
          <a:p>
            <a:fld id="{4DA6DE13-E5E0-E54C-AA1A-E5631B119733}" type="slidenum">
              <a:rPr lang="en-US" smtClean="0"/>
              <a:pPr/>
              <a:t>35</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Slide Image Placeholder 1"/>
          <p:cNvSpPr>
            <a:spLocks noGrp="1" noRot="1" noChangeAspect="1"/>
          </p:cNvSpPr>
          <p:nvPr>
            <p:ph type="sldImg"/>
          </p:nvPr>
        </p:nvSpPr>
        <p:spPr>
          <a:ln/>
        </p:spPr>
      </p:sp>
      <p:sp>
        <p:nvSpPr>
          <p:cNvPr id="55299"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This is the rationale that PBIS provides us with in order to move forward with positive acknowledgements.</a:t>
            </a:r>
          </a:p>
        </p:txBody>
      </p:sp>
      <p:sp>
        <p:nvSpPr>
          <p:cNvPr id="55300" name="Slide Number Placeholder 3"/>
          <p:cNvSpPr>
            <a:spLocks noGrp="1"/>
          </p:cNvSpPr>
          <p:nvPr>
            <p:ph type="sldNum" sz="quarter" idx="5"/>
          </p:nvPr>
        </p:nvSpPr>
        <p:spPr>
          <a:noFill/>
        </p:spPr>
        <p:txBody>
          <a:bodyPr/>
          <a:lstStyle/>
          <a:p>
            <a:fld id="{7C6C25EE-D793-2B43-921A-6F1BEA8D43BA}" type="slidenum">
              <a:rPr lang="en-US" smtClean="0"/>
              <a:pPr/>
              <a:t>39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Slide Image Placeholder 1"/>
          <p:cNvSpPr>
            <a:spLocks noGrp="1" noRot="1" noChangeAspect="1"/>
          </p:cNvSpPr>
          <p:nvPr>
            <p:ph type="sldImg"/>
          </p:nvPr>
        </p:nvSpPr>
        <p:spPr>
          <a:ln/>
        </p:spPr>
      </p:sp>
      <p:sp>
        <p:nvSpPr>
          <p:cNvPr id="20483"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Jamie explain the meeting expectations for this meeting and all meetings to follow over the course of the year.</a:t>
            </a:r>
          </a:p>
        </p:txBody>
      </p:sp>
      <p:sp>
        <p:nvSpPr>
          <p:cNvPr id="20484" name="Slide Number Placeholder 3"/>
          <p:cNvSpPr>
            <a:spLocks noGrp="1"/>
          </p:cNvSpPr>
          <p:nvPr>
            <p:ph type="sldNum" sz="quarter" idx="5"/>
          </p:nvPr>
        </p:nvSpPr>
        <p:spPr>
          <a:noFill/>
        </p:spPr>
        <p:txBody>
          <a:bodyPr/>
          <a:lstStyle/>
          <a:p>
            <a:fld id="{8E1D22C0-9A4A-D541-80DD-7C147CB20407}" type="slidenum">
              <a:rPr lang="en-US" smtClean="0"/>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Slide Image Placeholder 1"/>
          <p:cNvSpPr>
            <a:spLocks noGrp="1" noRot="1" noChangeAspect="1"/>
          </p:cNvSpPr>
          <p:nvPr>
            <p:ph type="sldImg"/>
          </p:nvPr>
        </p:nvSpPr>
        <p:spPr>
          <a:ln/>
        </p:spPr>
      </p:sp>
      <p:sp>
        <p:nvSpPr>
          <p:cNvPr id="24579"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Explain that this action plan is to move the building forward in terms of student behavioral expectations which will help teachers gain instructional time and add to the culture to promote positive behaviors.  Quickly review the indicators of success.  Take some time to outline the measurement methods/tools section and  implementation plan section for the staff.  Tell them about the matrix of behaviors.  Help them to understand what they need to do and how it impacts their classroom.  I.E. – how to tie this into classroom expectations.</a:t>
            </a:r>
          </a:p>
        </p:txBody>
      </p:sp>
      <p:sp>
        <p:nvSpPr>
          <p:cNvPr id="24580" name="Slide Number Placeholder 3"/>
          <p:cNvSpPr>
            <a:spLocks noGrp="1"/>
          </p:cNvSpPr>
          <p:nvPr>
            <p:ph type="sldNum" sz="quarter" idx="5"/>
          </p:nvPr>
        </p:nvSpPr>
        <p:spPr>
          <a:noFill/>
        </p:spPr>
        <p:txBody>
          <a:bodyPr/>
          <a:lstStyle/>
          <a:p>
            <a:fld id="{FE1C1B44-B0AB-AF4C-82F2-BE2A8B073A1E}" type="slidenum">
              <a:rPr lang="en-US" smtClean="0"/>
              <a:pPr/>
              <a:t>41</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Slide Image Placeholder 1"/>
          <p:cNvSpPr>
            <a:spLocks noGrp="1" noRot="1" noChangeAspect="1"/>
          </p:cNvSpPr>
          <p:nvPr>
            <p:ph type="sldImg"/>
          </p:nvPr>
        </p:nvSpPr>
        <p:spPr>
          <a:ln/>
        </p:spPr>
      </p:sp>
      <p:sp>
        <p:nvSpPr>
          <p:cNvPr id="26627"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Explain how Jamie will help with these incentives on a regular basis.  Refer them to the “possible” rotation for grade level incentives.  </a:t>
            </a:r>
          </a:p>
        </p:txBody>
      </p:sp>
      <p:sp>
        <p:nvSpPr>
          <p:cNvPr id="26628" name="Slide Number Placeholder 3"/>
          <p:cNvSpPr>
            <a:spLocks noGrp="1"/>
          </p:cNvSpPr>
          <p:nvPr>
            <p:ph type="sldNum" sz="quarter" idx="5"/>
          </p:nvPr>
        </p:nvSpPr>
        <p:spPr>
          <a:noFill/>
        </p:spPr>
        <p:txBody>
          <a:bodyPr/>
          <a:lstStyle/>
          <a:p>
            <a:fld id="{B0A481BD-57CC-2149-A84A-7FEA32609B24}" type="slidenum">
              <a:rPr lang="en-US" smtClean="0"/>
              <a:pPr/>
              <a:t>42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Slide Image Placeholder 1"/>
          <p:cNvSpPr>
            <a:spLocks noGrp="1" noRot="1" noChangeAspect="1"/>
          </p:cNvSpPr>
          <p:nvPr>
            <p:ph type="sldImg"/>
          </p:nvPr>
        </p:nvSpPr>
        <p:spPr>
          <a:ln/>
        </p:spPr>
      </p:sp>
      <p:sp>
        <p:nvSpPr>
          <p:cNvPr id="18435"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Jamie explain this slide – New teachers frustrations over the course of their first school year.</a:t>
            </a:r>
          </a:p>
        </p:txBody>
      </p:sp>
      <p:sp>
        <p:nvSpPr>
          <p:cNvPr id="18436" name="Slide Number Placeholder 3"/>
          <p:cNvSpPr>
            <a:spLocks noGrp="1"/>
          </p:cNvSpPr>
          <p:nvPr>
            <p:ph type="sldNum" sz="quarter" idx="5"/>
          </p:nvPr>
        </p:nvSpPr>
        <p:spPr>
          <a:noFill/>
        </p:spPr>
        <p:txBody>
          <a:bodyPr/>
          <a:lstStyle/>
          <a:p>
            <a:fld id="{4DCDAD9F-795E-4148-8C11-5EFFA6CF7BAE}"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Slide Image Placeholder 1"/>
          <p:cNvSpPr>
            <a:spLocks noGrp="1" noRot="1" noChangeAspect="1"/>
          </p:cNvSpPr>
          <p:nvPr>
            <p:ph type="sldImg"/>
          </p:nvPr>
        </p:nvSpPr>
        <p:spPr>
          <a:ln/>
        </p:spPr>
      </p:sp>
      <p:sp>
        <p:nvSpPr>
          <p:cNvPr id="22531"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Explain the three questions to the group and have them jot down their answers on a sheet of paper – don’t have them share yet.  You can have them share for 1-2 minutes after all are completed and then stop them and have them fill out the left side of the self-assessment survey individually,  Collect the survey from the staff.</a:t>
            </a:r>
          </a:p>
        </p:txBody>
      </p:sp>
      <p:sp>
        <p:nvSpPr>
          <p:cNvPr id="22532" name="Slide Number Placeholder 3"/>
          <p:cNvSpPr>
            <a:spLocks noGrp="1"/>
          </p:cNvSpPr>
          <p:nvPr>
            <p:ph type="sldNum" sz="quarter" idx="5"/>
          </p:nvPr>
        </p:nvSpPr>
        <p:spPr>
          <a:noFill/>
        </p:spPr>
        <p:txBody>
          <a:bodyPr/>
          <a:lstStyle/>
          <a:p>
            <a:fld id="{AFF1AC73-C72F-4542-93B1-236E37039FA7}" type="slidenum">
              <a:rPr lang="en-US" smtClean="0"/>
              <a:pPr/>
              <a:t>5</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a:ln/>
        </p:spPr>
      </p:sp>
      <p:sp>
        <p:nvSpPr>
          <p:cNvPr id="40963"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This is the formal definition of PBIS.  It is a systems approach to dealing with student behavior…it is not a program.</a:t>
            </a:r>
          </a:p>
        </p:txBody>
      </p:sp>
      <p:sp>
        <p:nvSpPr>
          <p:cNvPr id="40964" name="Slide Number Placeholder 3"/>
          <p:cNvSpPr>
            <a:spLocks noGrp="1"/>
          </p:cNvSpPr>
          <p:nvPr>
            <p:ph type="sldNum" sz="quarter" idx="5"/>
          </p:nvPr>
        </p:nvSpPr>
        <p:spPr>
          <a:noFill/>
        </p:spPr>
        <p:txBody>
          <a:bodyPr/>
          <a:lstStyle/>
          <a:p>
            <a:fld id="{AEA9408E-DC7F-4B45-9202-FA4DC6E0873A}" type="slidenum">
              <a:rPr lang="en-US" smtClean="0"/>
              <a:pPr/>
              <a:t>9</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Slide Image Placeholder 1"/>
          <p:cNvSpPr>
            <a:spLocks noGrp="1" noRot="1" noChangeAspect="1"/>
          </p:cNvSpPr>
          <p:nvPr>
            <p:ph type="sldImg"/>
          </p:nvPr>
        </p:nvSpPr>
        <p:spPr>
          <a:ln/>
        </p:spPr>
      </p:sp>
      <p:sp>
        <p:nvSpPr>
          <p:cNvPr id="28675" name="Notes Placeholder 2"/>
          <p:cNvSpPr>
            <a:spLocks noGrp="1"/>
          </p:cNvSpPr>
          <p:nvPr>
            <p:ph type="body" idx="1"/>
          </p:nvPr>
        </p:nvSpPr>
        <p:spPr>
          <a:noFill/>
          <a:ln/>
        </p:spPr>
        <p:txBody>
          <a:bodyPr/>
          <a:lstStyle/>
          <a:p>
            <a:endParaRPr lang="en-US">
              <a:latin typeface="Arial" charset="0"/>
              <a:ea typeface="ヒラギノ角ゴ Pro W3" charset="-128"/>
              <a:cs typeface="ヒラギノ角ゴ Pro W3" charset="-128"/>
            </a:endParaRPr>
          </a:p>
        </p:txBody>
      </p:sp>
      <p:sp>
        <p:nvSpPr>
          <p:cNvPr id="28676" name="Slide Number Placeholder 3"/>
          <p:cNvSpPr>
            <a:spLocks noGrp="1"/>
          </p:cNvSpPr>
          <p:nvPr>
            <p:ph type="sldNum" sz="quarter" idx="5"/>
          </p:nvPr>
        </p:nvSpPr>
        <p:spPr>
          <a:noFill/>
        </p:spPr>
        <p:txBody>
          <a:bodyPr/>
          <a:lstStyle/>
          <a:p>
            <a:fld id="{64AD4945-780D-DE47-B125-BB8DF1919482}" type="slidenum">
              <a:rPr lang="en-US" smtClean="0"/>
              <a:pPr/>
              <a:t>12</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Slide Image Placeholder 1"/>
          <p:cNvSpPr>
            <a:spLocks noGrp="1" noRot="1" noChangeAspect="1"/>
          </p:cNvSpPr>
          <p:nvPr>
            <p:ph type="sldImg"/>
          </p:nvPr>
        </p:nvSpPr>
        <p:spPr>
          <a:ln/>
        </p:spPr>
      </p:sp>
      <p:sp>
        <p:nvSpPr>
          <p:cNvPr id="30723"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We just need to reorganize what we do to make it more efficient and “usable.”</a:t>
            </a:r>
          </a:p>
        </p:txBody>
      </p:sp>
      <p:sp>
        <p:nvSpPr>
          <p:cNvPr id="30724" name="Slide Number Placeholder 3"/>
          <p:cNvSpPr>
            <a:spLocks noGrp="1"/>
          </p:cNvSpPr>
          <p:nvPr>
            <p:ph type="sldNum" sz="quarter" idx="5"/>
          </p:nvPr>
        </p:nvSpPr>
        <p:spPr>
          <a:noFill/>
        </p:spPr>
        <p:txBody>
          <a:bodyPr/>
          <a:lstStyle/>
          <a:p>
            <a:fld id="{78115F9B-5DC4-E44F-8860-543A093D8A35}" type="slidenum">
              <a:rPr lang="en-US" smtClean="0"/>
              <a:pPr/>
              <a:t>13</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Slide Image Placeholder 1"/>
          <p:cNvSpPr>
            <a:spLocks noGrp="1" noRot="1" noChangeAspect="1"/>
          </p:cNvSpPr>
          <p:nvPr>
            <p:ph type="sldImg"/>
          </p:nvPr>
        </p:nvSpPr>
        <p:spPr>
          <a:ln/>
        </p:spPr>
      </p:sp>
      <p:sp>
        <p:nvSpPr>
          <p:cNvPr id="34819"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We may not have this issue, but we definitely have others that are issues at PV that we can work together to solve.</a:t>
            </a:r>
          </a:p>
        </p:txBody>
      </p:sp>
      <p:sp>
        <p:nvSpPr>
          <p:cNvPr id="34820" name="Slide Number Placeholder 3"/>
          <p:cNvSpPr>
            <a:spLocks noGrp="1"/>
          </p:cNvSpPr>
          <p:nvPr>
            <p:ph type="sldNum" sz="quarter" idx="5"/>
          </p:nvPr>
        </p:nvSpPr>
        <p:spPr>
          <a:noFill/>
        </p:spPr>
        <p:txBody>
          <a:bodyPr/>
          <a:lstStyle/>
          <a:p>
            <a:fld id="{963E9DE0-A53E-CB4A-AE5E-152057E33860}" type="slidenum">
              <a:rPr lang="en-US" smtClean="0"/>
              <a:pPr/>
              <a:t>14</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Slide Image Placeholder 1"/>
          <p:cNvSpPr>
            <a:spLocks noGrp="1" noRot="1" noChangeAspect="1"/>
          </p:cNvSpPr>
          <p:nvPr>
            <p:ph type="sldImg"/>
          </p:nvPr>
        </p:nvSpPr>
        <p:spPr>
          <a:ln/>
        </p:spPr>
      </p:sp>
      <p:sp>
        <p:nvSpPr>
          <p:cNvPr id="36867"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Explain that CPR is just being reformatted.  We are setting common expectations in order to make things run more efficiently for all teachers.  We will be recognizing positive behaviors that students exhibit.  We need to start recognizing what kids are doing right instead of always focus on what they are not doing right.  Students still have consequences for their behavior, but our goal is to help students become more reflective about their behavior so that they can begin to make better choices in the future.</a:t>
            </a:r>
          </a:p>
        </p:txBody>
      </p:sp>
      <p:sp>
        <p:nvSpPr>
          <p:cNvPr id="36868" name="Slide Number Placeholder 3"/>
          <p:cNvSpPr>
            <a:spLocks noGrp="1"/>
          </p:cNvSpPr>
          <p:nvPr>
            <p:ph type="sldNum" sz="quarter" idx="5"/>
          </p:nvPr>
        </p:nvSpPr>
        <p:spPr>
          <a:noFill/>
        </p:spPr>
        <p:txBody>
          <a:bodyPr/>
          <a:lstStyle/>
          <a:p>
            <a:fld id="{317E15CB-556C-FD42-A37E-1F15CA48122D}" type="slidenum">
              <a:rPr lang="en-US" smtClean="0"/>
              <a:pPr/>
              <a:t>15</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4" name="Group 6"/>
          <p:cNvGrpSpPr>
            <a:grpSpLocks/>
          </p:cNvGrpSpPr>
          <p:nvPr/>
        </p:nvGrpSpPr>
        <p:grpSpPr bwMode="auto">
          <a:xfrm>
            <a:off x="457200" y="2362200"/>
            <a:ext cx="8305800" cy="1295400"/>
            <a:chOff x="288" y="192"/>
            <a:chExt cx="5232" cy="816"/>
          </a:xfrm>
        </p:grpSpPr>
        <p:sp>
          <p:nvSpPr>
            <p:cNvPr id="5" name="AutoShape 7"/>
            <p:cNvSpPr>
              <a:spLocks noChangeArrowheads="1"/>
            </p:cNvSpPr>
            <p:nvPr/>
          </p:nvSpPr>
          <p:spPr bwMode="auto">
            <a:xfrm>
              <a:off x="288" y="192"/>
              <a:ext cx="5232" cy="816"/>
            </a:xfrm>
            <a:prstGeom prst="roundRect">
              <a:avLst>
                <a:gd name="adj" fmla="val 50000"/>
              </a:avLst>
            </a:prstGeom>
            <a:gradFill rotWithShape="1">
              <a:gsLst>
                <a:gs pos="0">
                  <a:schemeClr val="accent1"/>
                </a:gs>
                <a:gs pos="100000">
                  <a:schemeClr val="accent1">
                    <a:gamma/>
                    <a:shade val="40000"/>
                    <a:invGamma/>
                  </a:schemeClr>
                </a:gs>
              </a:gsLst>
              <a:lin ang="5400000" scaled="1"/>
            </a:gradFill>
            <a:ln w="9525">
              <a:noFill/>
              <a:round/>
              <a:headEnd/>
              <a:tailEnd/>
            </a:ln>
            <a:effectLst>
              <a:outerShdw blurRad="63500" dist="117432" dir="4604261" algn="ctr" rotWithShape="0">
                <a:schemeClr val="bg2">
                  <a:alpha val="50000"/>
                </a:schemeClr>
              </a:outerShdw>
            </a:effectLst>
          </p:spPr>
          <p:txBody>
            <a:bodyPr wrap="none" anchor="ctr">
              <a:prstTxWarp prst="textNoShape">
                <a:avLst/>
              </a:prstTxWarp>
            </a:bodyPr>
            <a:lstStyle/>
            <a:p>
              <a:endParaRPr lang="en-US"/>
            </a:p>
          </p:txBody>
        </p:sp>
        <p:sp>
          <p:nvSpPr>
            <p:cNvPr id="6" name="AutoShape 8"/>
            <p:cNvSpPr>
              <a:spLocks noChangeArrowheads="1"/>
            </p:cNvSpPr>
            <p:nvPr/>
          </p:nvSpPr>
          <p:spPr bwMode="auto">
            <a:xfrm>
              <a:off x="316" y="216"/>
              <a:ext cx="5171" cy="752"/>
            </a:xfrm>
            <a:prstGeom prst="roundRect">
              <a:avLst>
                <a:gd name="adj" fmla="val 50000"/>
              </a:avLst>
            </a:prstGeom>
            <a:gradFill rotWithShape="1">
              <a:gsLst>
                <a:gs pos="0">
                  <a:schemeClr val="accent1">
                    <a:gamma/>
                    <a:shade val="46275"/>
                    <a:invGamma/>
                  </a:schemeClr>
                </a:gs>
                <a:gs pos="100000">
                  <a:schemeClr val="accent1"/>
                </a:gs>
              </a:gsLst>
              <a:lin ang="5400000" scaled="1"/>
            </a:gradFill>
            <a:ln w="9525">
              <a:noFill/>
              <a:round/>
              <a:headEnd/>
              <a:tailEnd/>
            </a:ln>
            <a:effectLst/>
          </p:spPr>
          <p:txBody>
            <a:bodyPr wrap="none" anchor="ctr">
              <a:prstTxWarp prst="textNoShape">
                <a:avLst/>
              </a:prstTxWarp>
            </a:bodyPr>
            <a:lstStyle/>
            <a:p>
              <a:endParaRPr lang="en-US"/>
            </a:p>
          </p:txBody>
        </p:sp>
        <p:sp>
          <p:nvSpPr>
            <p:cNvPr id="7" name="Freeform 9"/>
            <p:cNvSpPr>
              <a:spLocks/>
            </p:cNvSpPr>
            <p:nvPr/>
          </p:nvSpPr>
          <p:spPr bwMode="auto">
            <a:xfrm>
              <a:off x="456" y="245"/>
              <a:ext cx="4896" cy="124"/>
            </a:xfrm>
            <a:custGeom>
              <a:avLst/>
              <a:gdLst/>
              <a:ahLst/>
              <a:cxnLst>
                <a:cxn ang="0">
                  <a:pos x="0" y="139"/>
                </a:cxn>
                <a:cxn ang="0">
                  <a:pos x="244" y="0"/>
                </a:cxn>
                <a:cxn ang="0">
                  <a:pos x="4712" y="0"/>
                </a:cxn>
                <a:cxn ang="0">
                  <a:pos x="4952" y="144"/>
                </a:cxn>
                <a:cxn ang="0">
                  <a:pos x="0" y="139"/>
                </a:cxn>
              </a:cxnLst>
              <a:rect l="0" t="0" r="r" b="b"/>
              <a:pathLst>
                <a:path w="4952" h="166">
                  <a:moveTo>
                    <a:pt x="0" y="139"/>
                  </a:moveTo>
                  <a:cubicBezTo>
                    <a:pt x="28" y="55"/>
                    <a:pt x="152" y="2"/>
                    <a:pt x="244" y="0"/>
                  </a:cubicBezTo>
                  <a:lnTo>
                    <a:pt x="4712" y="0"/>
                  </a:lnTo>
                  <a:cubicBezTo>
                    <a:pt x="4800" y="8"/>
                    <a:pt x="4944" y="62"/>
                    <a:pt x="4952" y="144"/>
                  </a:cubicBezTo>
                  <a:cubicBezTo>
                    <a:pt x="4167" y="166"/>
                    <a:pt x="0" y="139"/>
                    <a:pt x="0" y="139"/>
                  </a:cubicBezTo>
                  <a:close/>
                </a:path>
              </a:pathLst>
            </a:custGeom>
            <a:gradFill rotWithShape="0">
              <a:gsLst>
                <a:gs pos="0">
                  <a:schemeClr val="accent1">
                    <a:gamma/>
                    <a:tint val="70588"/>
                    <a:invGamma/>
                  </a:schemeClr>
                </a:gs>
                <a:gs pos="100000">
                  <a:schemeClr val="accent1"/>
                </a:gs>
              </a:gsLst>
              <a:lin ang="5400000" scaled="1"/>
            </a:gradFill>
            <a:ln w="9525">
              <a:noFill/>
              <a:round/>
              <a:headEnd/>
              <a:tailEnd/>
            </a:ln>
          </p:spPr>
          <p:txBody>
            <a:bodyPr wrap="none" anchor="ctr">
              <a:prstTxWarp prst="textNoShape">
                <a:avLst/>
              </a:prstTxWarp>
            </a:bodyPr>
            <a:lstStyle/>
            <a:p>
              <a:endParaRPr lang="en-US"/>
            </a:p>
          </p:txBody>
        </p:sp>
        <p:sp>
          <p:nvSpPr>
            <p:cNvPr id="8" name="Freeform 10"/>
            <p:cNvSpPr>
              <a:spLocks/>
            </p:cNvSpPr>
            <p:nvPr/>
          </p:nvSpPr>
          <p:spPr bwMode="auto">
            <a:xfrm>
              <a:off x="450" y="342"/>
              <a:ext cx="4902" cy="98"/>
            </a:xfrm>
            <a:custGeom>
              <a:avLst/>
              <a:gdLst/>
              <a:ahLst/>
              <a:cxnLst>
                <a:cxn ang="0">
                  <a:pos x="6" y="0"/>
                </a:cxn>
                <a:cxn ang="0">
                  <a:pos x="136" y="98"/>
                </a:cxn>
                <a:cxn ang="0">
                  <a:pos x="4770" y="84"/>
                </a:cxn>
                <a:cxn ang="0">
                  <a:pos x="4902" y="6"/>
                </a:cxn>
                <a:cxn ang="0">
                  <a:pos x="6" y="0"/>
                </a:cxn>
              </a:cxnLst>
              <a:rect l="0" t="0" r="r" b="b"/>
              <a:pathLst>
                <a:path w="4902" h="98">
                  <a:moveTo>
                    <a:pt x="6" y="0"/>
                  </a:moveTo>
                  <a:cubicBezTo>
                    <a:pt x="0" y="72"/>
                    <a:pt x="45" y="97"/>
                    <a:pt x="136" y="98"/>
                  </a:cubicBezTo>
                  <a:lnTo>
                    <a:pt x="4770" y="84"/>
                  </a:lnTo>
                  <a:cubicBezTo>
                    <a:pt x="4857" y="80"/>
                    <a:pt x="4897" y="65"/>
                    <a:pt x="4902" y="6"/>
                  </a:cubicBezTo>
                  <a:lnTo>
                    <a:pt x="6" y="0"/>
                  </a:lnTo>
                  <a:close/>
                </a:path>
              </a:pathLst>
            </a:custGeom>
            <a:gradFill rotWithShape="0">
              <a:gsLst>
                <a:gs pos="0">
                  <a:schemeClr val="accent1"/>
                </a:gs>
                <a:gs pos="100000">
                  <a:schemeClr val="accent1">
                    <a:gamma/>
                    <a:shade val="58824"/>
                    <a:invGamma/>
                  </a:schemeClr>
                </a:gs>
              </a:gsLst>
              <a:lin ang="5400000" scaled="1"/>
            </a:gradFill>
            <a:ln w="9525">
              <a:noFill/>
              <a:round/>
              <a:headEnd/>
              <a:tailEnd/>
            </a:ln>
          </p:spPr>
          <p:txBody>
            <a:bodyPr wrap="none" anchor="ctr">
              <a:prstTxWarp prst="textNoShape">
                <a:avLst/>
              </a:prstTxWarp>
            </a:bodyPr>
            <a:lstStyle/>
            <a:p>
              <a:endParaRPr lang="en-US"/>
            </a:p>
          </p:txBody>
        </p:sp>
        <p:sp>
          <p:nvSpPr>
            <p:cNvPr id="9" name="Freeform 11"/>
            <p:cNvSpPr>
              <a:spLocks/>
            </p:cNvSpPr>
            <p:nvPr/>
          </p:nvSpPr>
          <p:spPr bwMode="auto">
            <a:xfrm flipV="1">
              <a:off x="408" y="672"/>
              <a:ext cx="4989" cy="288"/>
            </a:xfrm>
            <a:custGeom>
              <a:avLst/>
              <a:gdLst/>
              <a:ahLst/>
              <a:cxnLst>
                <a:cxn ang="0">
                  <a:pos x="0" y="139"/>
                </a:cxn>
                <a:cxn ang="0">
                  <a:pos x="244" y="0"/>
                </a:cxn>
                <a:cxn ang="0">
                  <a:pos x="4712" y="0"/>
                </a:cxn>
                <a:cxn ang="0">
                  <a:pos x="4952" y="144"/>
                </a:cxn>
                <a:cxn ang="0">
                  <a:pos x="0" y="139"/>
                </a:cxn>
              </a:cxnLst>
              <a:rect l="0" t="0" r="r" b="b"/>
              <a:pathLst>
                <a:path w="4952" h="166">
                  <a:moveTo>
                    <a:pt x="0" y="139"/>
                  </a:moveTo>
                  <a:cubicBezTo>
                    <a:pt x="28" y="55"/>
                    <a:pt x="152" y="2"/>
                    <a:pt x="244" y="0"/>
                  </a:cubicBezTo>
                  <a:lnTo>
                    <a:pt x="4712" y="0"/>
                  </a:lnTo>
                  <a:cubicBezTo>
                    <a:pt x="4800" y="8"/>
                    <a:pt x="4944" y="62"/>
                    <a:pt x="4952" y="144"/>
                  </a:cubicBezTo>
                  <a:cubicBezTo>
                    <a:pt x="4167" y="166"/>
                    <a:pt x="0" y="139"/>
                    <a:pt x="0" y="139"/>
                  </a:cubicBezTo>
                  <a:close/>
                </a:path>
              </a:pathLst>
            </a:custGeom>
            <a:gradFill rotWithShape="0">
              <a:gsLst>
                <a:gs pos="0">
                  <a:schemeClr val="accent1"/>
                </a:gs>
                <a:gs pos="100000">
                  <a:schemeClr val="accent1">
                    <a:gamma/>
                    <a:tint val="82353"/>
                    <a:invGamma/>
                  </a:schemeClr>
                </a:gs>
              </a:gsLst>
              <a:lin ang="5400000" scaled="1"/>
            </a:gradFill>
            <a:ln w="9525">
              <a:noFill/>
              <a:round/>
              <a:headEnd/>
              <a:tailEnd/>
            </a:ln>
          </p:spPr>
          <p:txBody>
            <a:bodyPr wrap="none" anchor="ctr">
              <a:prstTxWarp prst="textNoShape">
                <a:avLst/>
              </a:prstTxWarp>
            </a:bodyPr>
            <a:lstStyle/>
            <a:p>
              <a:endParaRPr lang="en-US"/>
            </a:p>
          </p:txBody>
        </p:sp>
      </p:grpSp>
      <p:sp>
        <p:nvSpPr>
          <p:cNvPr id="65541" name="Rectangle 5"/>
          <p:cNvSpPr>
            <a:spLocks noGrp="1" noChangeArrowheads="1"/>
          </p:cNvSpPr>
          <p:nvPr>
            <p:ph type="subTitle" idx="1"/>
          </p:nvPr>
        </p:nvSpPr>
        <p:spPr>
          <a:xfrm>
            <a:off x="1371600" y="3886200"/>
            <a:ext cx="6400800" cy="1752600"/>
          </a:xfrm>
        </p:spPr>
        <p:txBody>
          <a:bodyPr/>
          <a:lstStyle>
            <a:lvl1pPr marL="0" indent="0" algn="ctr">
              <a:buFont typeface="Arial" pitchFamily="-112" charset="0"/>
              <a:buNone/>
              <a:defRPr/>
            </a:lvl1pPr>
          </a:lstStyle>
          <a:p>
            <a:r>
              <a:rPr lang="en-US"/>
              <a:t>Click to edit Master subtitle style</a:t>
            </a:r>
          </a:p>
        </p:txBody>
      </p:sp>
      <p:sp>
        <p:nvSpPr>
          <p:cNvPr id="65548" name="Rectangle 12"/>
          <p:cNvSpPr>
            <a:spLocks noGrp="1" noChangeArrowheads="1"/>
          </p:cNvSpPr>
          <p:nvPr>
            <p:ph type="ctrTitle" sz="quarter"/>
          </p:nvPr>
        </p:nvSpPr>
        <p:spPr>
          <a:xfrm>
            <a:off x="685800" y="2438400"/>
            <a:ext cx="7772400" cy="1143000"/>
          </a:xfrm>
        </p:spPr>
        <p:txBody>
          <a:bodyPr/>
          <a:lstStyle>
            <a:lvl1pPr>
              <a:defRPr/>
            </a:lvl1pPr>
          </a:lstStyle>
          <a:p>
            <a:r>
              <a:rPr lang="en-US"/>
              <a:t>Click to edit Master title style</a:t>
            </a:r>
          </a:p>
        </p:txBody>
      </p:sp>
      <p:sp>
        <p:nvSpPr>
          <p:cNvPr id="10" name="Rectangle 2"/>
          <p:cNvSpPr>
            <a:spLocks noGrp="1" noChangeArrowheads="1"/>
          </p:cNvSpPr>
          <p:nvPr>
            <p:ph type="dt" sz="half" idx="10"/>
          </p:nvPr>
        </p:nvSpPr>
        <p:spPr>
          <a:xfrm>
            <a:off x="152400" y="6248400"/>
            <a:ext cx="1905000" cy="457200"/>
          </a:xfrm>
        </p:spPr>
        <p:txBody>
          <a:bodyPr/>
          <a:lstStyle>
            <a:lvl1pPr eaLnBrk="1" hangingPunct="1">
              <a:defRPr/>
            </a:lvl1pPr>
          </a:lstStyle>
          <a:p>
            <a:endParaRPr lang="en-US"/>
          </a:p>
        </p:txBody>
      </p:sp>
      <p:sp>
        <p:nvSpPr>
          <p:cNvPr id="11" name="Rectangle 3"/>
          <p:cNvSpPr>
            <a:spLocks noGrp="1" noChangeArrowheads="1"/>
          </p:cNvSpPr>
          <p:nvPr>
            <p:ph type="ftr" sz="quarter" idx="11"/>
          </p:nvPr>
        </p:nvSpPr>
        <p:spPr>
          <a:xfrm>
            <a:off x="2133600" y="6248400"/>
            <a:ext cx="4876800" cy="457200"/>
          </a:xfrm>
        </p:spPr>
        <p:txBody>
          <a:bodyPr/>
          <a:lstStyle>
            <a:lvl1pPr eaLnBrk="1" hangingPunct="1">
              <a:defRPr/>
            </a:lvl1pPr>
          </a:lstStyle>
          <a:p>
            <a:endParaRPr lang="en-US"/>
          </a:p>
        </p:txBody>
      </p:sp>
      <p:sp>
        <p:nvSpPr>
          <p:cNvPr id="12" name="Rectangle 4"/>
          <p:cNvSpPr>
            <a:spLocks noGrp="1" noChangeArrowheads="1"/>
          </p:cNvSpPr>
          <p:nvPr>
            <p:ph type="sldNum" sz="quarter" idx="12"/>
          </p:nvPr>
        </p:nvSpPr>
        <p:spPr>
          <a:xfrm>
            <a:off x="7086600" y="6248400"/>
            <a:ext cx="1905000" cy="457200"/>
          </a:xfrm>
        </p:spPr>
        <p:txBody>
          <a:bodyPr/>
          <a:lstStyle>
            <a:lvl1pPr eaLnBrk="1" hangingPunct="1">
              <a:defRPr/>
            </a:lvl1pPr>
          </a:lstStyle>
          <a:p>
            <a:fld id="{F37A7349-07BC-704D-9204-5E6B5FE6086C}" type="slidenum">
              <a:rPr lang="en-US"/>
              <a:pPr/>
              <a:t>‹#›</a:t>
            </a:fld>
            <a:endParaRPr lang="en-US"/>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ln/>
        </p:spPr>
        <p:txBody>
          <a:bodyPr/>
          <a:lstStyle>
            <a:lvl1pPr>
              <a:defRPr/>
            </a:lvl1pPr>
          </a:lstStyle>
          <a:p>
            <a:endParaRPr lang="en-US"/>
          </a:p>
        </p:txBody>
      </p:sp>
      <p:sp>
        <p:nvSpPr>
          <p:cNvPr id="5" name="Rectangle 11"/>
          <p:cNvSpPr>
            <a:spLocks noGrp="1" noChangeArrowheads="1"/>
          </p:cNvSpPr>
          <p:nvPr>
            <p:ph type="ftr" sz="quarter" idx="11"/>
          </p:nvPr>
        </p:nvSpPr>
        <p:spPr>
          <a:ln/>
        </p:spPr>
        <p:txBody>
          <a:bodyPr/>
          <a:lstStyle>
            <a:lvl1pPr>
              <a:defRPr/>
            </a:lvl1pPr>
          </a:lstStyle>
          <a:p>
            <a:endParaRPr lang="en-US"/>
          </a:p>
        </p:txBody>
      </p:sp>
      <p:sp>
        <p:nvSpPr>
          <p:cNvPr id="6" name="Rectangle 12"/>
          <p:cNvSpPr>
            <a:spLocks noGrp="1" noChangeArrowheads="1"/>
          </p:cNvSpPr>
          <p:nvPr>
            <p:ph type="sldNum" sz="quarter" idx="12"/>
          </p:nvPr>
        </p:nvSpPr>
        <p:spPr>
          <a:ln/>
        </p:spPr>
        <p:txBody>
          <a:bodyPr/>
          <a:lstStyle>
            <a:lvl1pPr>
              <a:defRPr/>
            </a:lvl1pPr>
          </a:lstStyle>
          <a:p>
            <a:fld id="{59548E90-D6CF-5445-A19C-D8524C51BC77}" type="slidenum">
              <a:rPr lang="en-US"/>
              <a:pPr/>
              <a:t>‹#›</a:t>
            </a:fld>
            <a:endParaRPr lang="en-US"/>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368300"/>
            <a:ext cx="2076450" cy="5727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68300"/>
            <a:ext cx="6076950" cy="5727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ln/>
        </p:spPr>
        <p:txBody>
          <a:bodyPr/>
          <a:lstStyle>
            <a:lvl1pPr>
              <a:defRPr/>
            </a:lvl1pPr>
          </a:lstStyle>
          <a:p>
            <a:endParaRPr lang="en-US"/>
          </a:p>
        </p:txBody>
      </p:sp>
      <p:sp>
        <p:nvSpPr>
          <p:cNvPr id="5" name="Rectangle 11"/>
          <p:cNvSpPr>
            <a:spLocks noGrp="1" noChangeArrowheads="1"/>
          </p:cNvSpPr>
          <p:nvPr>
            <p:ph type="ftr" sz="quarter" idx="11"/>
          </p:nvPr>
        </p:nvSpPr>
        <p:spPr>
          <a:ln/>
        </p:spPr>
        <p:txBody>
          <a:bodyPr/>
          <a:lstStyle>
            <a:lvl1pPr>
              <a:defRPr/>
            </a:lvl1pPr>
          </a:lstStyle>
          <a:p>
            <a:endParaRPr lang="en-US"/>
          </a:p>
        </p:txBody>
      </p:sp>
      <p:sp>
        <p:nvSpPr>
          <p:cNvPr id="6" name="Rectangle 12"/>
          <p:cNvSpPr>
            <a:spLocks noGrp="1" noChangeArrowheads="1"/>
          </p:cNvSpPr>
          <p:nvPr>
            <p:ph type="sldNum" sz="quarter" idx="12"/>
          </p:nvPr>
        </p:nvSpPr>
        <p:spPr>
          <a:ln/>
        </p:spPr>
        <p:txBody>
          <a:bodyPr/>
          <a:lstStyle>
            <a:lvl1pPr>
              <a:defRPr/>
            </a:lvl1pPr>
          </a:lstStyle>
          <a:p>
            <a:fld id="{D27FFABB-FC69-5C46-ACE2-2B2093E0463F}" type="slidenum">
              <a:rPr lang="en-US"/>
              <a:pPr/>
              <a:t>‹#›</a:t>
            </a:fld>
            <a:endParaRPr lang="en-US"/>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ln/>
        </p:spPr>
        <p:txBody>
          <a:bodyPr/>
          <a:lstStyle>
            <a:lvl1pPr>
              <a:defRPr/>
            </a:lvl1pPr>
          </a:lstStyle>
          <a:p>
            <a:endParaRPr lang="en-US"/>
          </a:p>
        </p:txBody>
      </p:sp>
      <p:sp>
        <p:nvSpPr>
          <p:cNvPr id="5" name="Rectangle 11"/>
          <p:cNvSpPr>
            <a:spLocks noGrp="1" noChangeArrowheads="1"/>
          </p:cNvSpPr>
          <p:nvPr>
            <p:ph type="ftr" sz="quarter" idx="11"/>
          </p:nvPr>
        </p:nvSpPr>
        <p:spPr>
          <a:ln/>
        </p:spPr>
        <p:txBody>
          <a:bodyPr/>
          <a:lstStyle>
            <a:lvl1pPr>
              <a:defRPr/>
            </a:lvl1pPr>
          </a:lstStyle>
          <a:p>
            <a:endParaRPr lang="en-US"/>
          </a:p>
        </p:txBody>
      </p:sp>
      <p:sp>
        <p:nvSpPr>
          <p:cNvPr id="6" name="Rectangle 12"/>
          <p:cNvSpPr>
            <a:spLocks noGrp="1" noChangeArrowheads="1"/>
          </p:cNvSpPr>
          <p:nvPr>
            <p:ph type="sldNum" sz="quarter" idx="12"/>
          </p:nvPr>
        </p:nvSpPr>
        <p:spPr>
          <a:ln/>
        </p:spPr>
        <p:txBody>
          <a:bodyPr/>
          <a:lstStyle>
            <a:lvl1pPr>
              <a:defRPr/>
            </a:lvl1pPr>
          </a:lstStyle>
          <a:p>
            <a:fld id="{B55F8E1A-9934-8F47-836C-179CFA5AD484}" type="slidenum">
              <a:rPr lang="en-US"/>
              <a:pPr/>
              <a:t>‹#›</a:t>
            </a:fld>
            <a:endParaRPr lang="en-US"/>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
          <p:cNvSpPr>
            <a:spLocks noGrp="1" noChangeArrowheads="1"/>
          </p:cNvSpPr>
          <p:nvPr>
            <p:ph type="dt" sz="half" idx="10"/>
          </p:nvPr>
        </p:nvSpPr>
        <p:spPr>
          <a:ln/>
        </p:spPr>
        <p:txBody>
          <a:bodyPr/>
          <a:lstStyle>
            <a:lvl1pPr>
              <a:defRPr/>
            </a:lvl1pPr>
          </a:lstStyle>
          <a:p>
            <a:endParaRPr lang="en-US"/>
          </a:p>
        </p:txBody>
      </p:sp>
      <p:sp>
        <p:nvSpPr>
          <p:cNvPr id="5" name="Rectangle 11"/>
          <p:cNvSpPr>
            <a:spLocks noGrp="1" noChangeArrowheads="1"/>
          </p:cNvSpPr>
          <p:nvPr>
            <p:ph type="ftr" sz="quarter" idx="11"/>
          </p:nvPr>
        </p:nvSpPr>
        <p:spPr>
          <a:ln/>
        </p:spPr>
        <p:txBody>
          <a:bodyPr/>
          <a:lstStyle>
            <a:lvl1pPr>
              <a:defRPr/>
            </a:lvl1pPr>
          </a:lstStyle>
          <a:p>
            <a:endParaRPr lang="en-US"/>
          </a:p>
        </p:txBody>
      </p:sp>
      <p:sp>
        <p:nvSpPr>
          <p:cNvPr id="6" name="Rectangle 12"/>
          <p:cNvSpPr>
            <a:spLocks noGrp="1" noChangeArrowheads="1"/>
          </p:cNvSpPr>
          <p:nvPr>
            <p:ph type="sldNum" sz="quarter" idx="12"/>
          </p:nvPr>
        </p:nvSpPr>
        <p:spPr>
          <a:ln/>
        </p:spPr>
        <p:txBody>
          <a:bodyPr/>
          <a:lstStyle>
            <a:lvl1pPr>
              <a:defRPr/>
            </a:lvl1pPr>
          </a:lstStyle>
          <a:p>
            <a:fld id="{BD2AAC9A-CA96-E740-A4F4-526AA970CE25}" type="slidenum">
              <a:rPr lang="en-US"/>
              <a:pPr/>
              <a:t>‹#›</a:t>
            </a:fld>
            <a:endParaRPr lang="en-US"/>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828800"/>
            <a:ext cx="40767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828800"/>
            <a:ext cx="40767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dt" sz="half" idx="10"/>
          </p:nvPr>
        </p:nvSpPr>
        <p:spPr>
          <a:ln/>
        </p:spPr>
        <p:txBody>
          <a:bodyPr/>
          <a:lstStyle>
            <a:lvl1pPr>
              <a:defRPr/>
            </a:lvl1pPr>
          </a:lstStyle>
          <a:p>
            <a:endParaRPr lang="en-US"/>
          </a:p>
        </p:txBody>
      </p:sp>
      <p:sp>
        <p:nvSpPr>
          <p:cNvPr id="6" name="Rectangle 11"/>
          <p:cNvSpPr>
            <a:spLocks noGrp="1" noChangeArrowheads="1"/>
          </p:cNvSpPr>
          <p:nvPr>
            <p:ph type="ftr" sz="quarter" idx="11"/>
          </p:nvPr>
        </p:nvSpPr>
        <p:spPr>
          <a:ln/>
        </p:spPr>
        <p:txBody>
          <a:bodyPr/>
          <a:lstStyle>
            <a:lvl1pPr>
              <a:defRPr/>
            </a:lvl1pPr>
          </a:lstStyle>
          <a:p>
            <a:endParaRPr lang="en-US"/>
          </a:p>
        </p:txBody>
      </p:sp>
      <p:sp>
        <p:nvSpPr>
          <p:cNvPr id="7" name="Rectangle 12"/>
          <p:cNvSpPr>
            <a:spLocks noGrp="1" noChangeArrowheads="1"/>
          </p:cNvSpPr>
          <p:nvPr>
            <p:ph type="sldNum" sz="quarter" idx="12"/>
          </p:nvPr>
        </p:nvSpPr>
        <p:spPr>
          <a:ln/>
        </p:spPr>
        <p:txBody>
          <a:bodyPr/>
          <a:lstStyle>
            <a:lvl1pPr>
              <a:defRPr/>
            </a:lvl1pPr>
          </a:lstStyle>
          <a:p>
            <a:fld id="{4B9D9EC8-3951-FA4B-B2E2-3D44521462A7}" type="slidenum">
              <a:rPr lang="en-US"/>
              <a:pPr/>
              <a:t>‹#›</a:t>
            </a:fld>
            <a:endParaRPr lang="en-US"/>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
          <p:cNvSpPr>
            <a:spLocks noGrp="1" noChangeArrowheads="1"/>
          </p:cNvSpPr>
          <p:nvPr>
            <p:ph type="dt" sz="half" idx="10"/>
          </p:nvPr>
        </p:nvSpPr>
        <p:spPr>
          <a:ln/>
        </p:spPr>
        <p:txBody>
          <a:bodyPr/>
          <a:lstStyle>
            <a:lvl1pPr>
              <a:defRPr/>
            </a:lvl1pPr>
          </a:lstStyle>
          <a:p>
            <a:endParaRPr lang="en-US"/>
          </a:p>
        </p:txBody>
      </p:sp>
      <p:sp>
        <p:nvSpPr>
          <p:cNvPr id="8" name="Rectangle 11"/>
          <p:cNvSpPr>
            <a:spLocks noGrp="1" noChangeArrowheads="1"/>
          </p:cNvSpPr>
          <p:nvPr>
            <p:ph type="ftr" sz="quarter" idx="11"/>
          </p:nvPr>
        </p:nvSpPr>
        <p:spPr>
          <a:ln/>
        </p:spPr>
        <p:txBody>
          <a:bodyPr/>
          <a:lstStyle>
            <a:lvl1pPr>
              <a:defRPr/>
            </a:lvl1pPr>
          </a:lstStyle>
          <a:p>
            <a:endParaRPr lang="en-US"/>
          </a:p>
        </p:txBody>
      </p:sp>
      <p:sp>
        <p:nvSpPr>
          <p:cNvPr id="9" name="Rectangle 12"/>
          <p:cNvSpPr>
            <a:spLocks noGrp="1" noChangeArrowheads="1"/>
          </p:cNvSpPr>
          <p:nvPr>
            <p:ph type="sldNum" sz="quarter" idx="12"/>
          </p:nvPr>
        </p:nvSpPr>
        <p:spPr>
          <a:ln/>
        </p:spPr>
        <p:txBody>
          <a:bodyPr/>
          <a:lstStyle>
            <a:lvl1pPr>
              <a:defRPr/>
            </a:lvl1pPr>
          </a:lstStyle>
          <a:p>
            <a:fld id="{CC525572-0361-E649-9507-73C34D77AB35}" type="slidenum">
              <a:rPr lang="en-US"/>
              <a:pPr/>
              <a:t>‹#›</a:t>
            </a:fld>
            <a:endParaRPr lang="en-US"/>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
          <p:cNvSpPr>
            <a:spLocks noGrp="1" noChangeArrowheads="1"/>
          </p:cNvSpPr>
          <p:nvPr>
            <p:ph type="dt" sz="half" idx="10"/>
          </p:nvPr>
        </p:nvSpPr>
        <p:spPr>
          <a:ln/>
        </p:spPr>
        <p:txBody>
          <a:bodyPr/>
          <a:lstStyle>
            <a:lvl1pPr>
              <a:defRPr/>
            </a:lvl1pPr>
          </a:lstStyle>
          <a:p>
            <a:endParaRPr lang="en-US"/>
          </a:p>
        </p:txBody>
      </p:sp>
      <p:sp>
        <p:nvSpPr>
          <p:cNvPr id="4" name="Rectangle 11"/>
          <p:cNvSpPr>
            <a:spLocks noGrp="1" noChangeArrowheads="1"/>
          </p:cNvSpPr>
          <p:nvPr>
            <p:ph type="ftr" sz="quarter" idx="11"/>
          </p:nvPr>
        </p:nvSpPr>
        <p:spPr>
          <a:ln/>
        </p:spPr>
        <p:txBody>
          <a:bodyPr/>
          <a:lstStyle>
            <a:lvl1pPr>
              <a:defRPr/>
            </a:lvl1pPr>
          </a:lstStyle>
          <a:p>
            <a:endParaRPr lang="en-US"/>
          </a:p>
        </p:txBody>
      </p:sp>
      <p:sp>
        <p:nvSpPr>
          <p:cNvPr id="5" name="Rectangle 12"/>
          <p:cNvSpPr>
            <a:spLocks noGrp="1" noChangeArrowheads="1"/>
          </p:cNvSpPr>
          <p:nvPr>
            <p:ph type="sldNum" sz="quarter" idx="12"/>
          </p:nvPr>
        </p:nvSpPr>
        <p:spPr>
          <a:ln/>
        </p:spPr>
        <p:txBody>
          <a:bodyPr/>
          <a:lstStyle>
            <a:lvl1pPr>
              <a:defRPr/>
            </a:lvl1pPr>
          </a:lstStyle>
          <a:p>
            <a:fld id="{0ABDF744-BF61-654D-B18F-93CADF73600A}" type="slidenum">
              <a:rPr lang="en-US"/>
              <a:pPr/>
              <a:t>‹#›</a:t>
            </a:fld>
            <a:endParaRPr lang="en-US"/>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ln/>
        </p:spPr>
        <p:txBody>
          <a:bodyPr/>
          <a:lstStyle>
            <a:lvl1pPr>
              <a:defRPr/>
            </a:lvl1pPr>
          </a:lstStyle>
          <a:p>
            <a:endParaRPr lang="en-US"/>
          </a:p>
        </p:txBody>
      </p:sp>
      <p:sp>
        <p:nvSpPr>
          <p:cNvPr id="3" name="Rectangle 11"/>
          <p:cNvSpPr>
            <a:spLocks noGrp="1" noChangeArrowheads="1"/>
          </p:cNvSpPr>
          <p:nvPr>
            <p:ph type="ftr" sz="quarter" idx="11"/>
          </p:nvPr>
        </p:nvSpPr>
        <p:spPr>
          <a:ln/>
        </p:spPr>
        <p:txBody>
          <a:bodyPr/>
          <a:lstStyle>
            <a:lvl1pPr>
              <a:defRPr/>
            </a:lvl1pPr>
          </a:lstStyle>
          <a:p>
            <a:endParaRPr lang="en-US"/>
          </a:p>
        </p:txBody>
      </p:sp>
      <p:sp>
        <p:nvSpPr>
          <p:cNvPr id="4" name="Rectangle 12"/>
          <p:cNvSpPr>
            <a:spLocks noGrp="1" noChangeArrowheads="1"/>
          </p:cNvSpPr>
          <p:nvPr>
            <p:ph type="sldNum" sz="quarter" idx="12"/>
          </p:nvPr>
        </p:nvSpPr>
        <p:spPr>
          <a:ln/>
        </p:spPr>
        <p:txBody>
          <a:bodyPr/>
          <a:lstStyle>
            <a:lvl1pPr>
              <a:defRPr/>
            </a:lvl1pPr>
          </a:lstStyle>
          <a:p>
            <a:fld id="{00B9FA90-F804-394F-B7BC-CB91336F6784}" type="slidenum">
              <a:rPr lang="en-US"/>
              <a:pPr/>
              <a:t>‹#›</a:t>
            </a:fld>
            <a:endParaRPr lang="en-US"/>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ln/>
        </p:spPr>
        <p:txBody>
          <a:bodyPr/>
          <a:lstStyle>
            <a:lvl1pPr>
              <a:defRPr/>
            </a:lvl1pPr>
          </a:lstStyle>
          <a:p>
            <a:endParaRPr lang="en-US"/>
          </a:p>
        </p:txBody>
      </p:sp>
      <p:sp>
        <p:nvSpPr>
          <p:cNvPr id="6" name="Rectangle 11"/>
          <p:cNvSpPr>
            <a:spLocks noGrp="1" noChangeArrowheads="1"/>
          </p:cNvSpPr>
          <p:nvPr>
            <p:ph type="ftr" sz="quarter" idx="11"/>
          </p:nvPr>
        </p:nvSpPr>
        <p:spPr>
          <a:ln/>
        </p:spPr>
        <p:txBody>
          <a:bodyPr/>
          <a:lstStyle>
            <a:lvl1pPr>
              <a:defRPr/>
            </a:lvl1pPr>
          </a:lstStyle>
          <a:p>
            <a:endParaRPr lang="en-US"/>
          </a:p>
        </p:txBody>
      </p:sp>
      <p:sp>
        <p:nvSpPr>
          <p:cNvPr id="7" name="Rectangle 12"/>
          <p:cNvSpPr>
            <a:spLocks noGrp="1" noChangeArrowheads="1"/>
          </p:cNvSpPr>
          <p:nvPr>
            <p:ph type="sldNum" sz="quarter" idx="12"/>
          </p:nvPr>
        </p:nvSpPr>
        <p:spPr>
          <a:ln/>
        </p:spPr>
        <p:txBody>
          <a:bodyPr/>
          <a:lstStyle>
            <a:lvl1pPr>
              <a:defRPr/>
            </a:lvl1pPr>
          </a:lstStyle>
          <a:p>
            <a:fld id="{657D198C-6A1C-3E4C-8CC8-4C37D0168637}" type="slidenum">
              <a:rPr lang="en-US"/>
              <a:pPr/>
              <a:t>‹#›</a:t>
            </a:fld>
            <a:endParaRPr lang="en-US"/>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ln/>
        </p:spPr>
        <p:txBody>
          <a:bodyPr/>
          <a:lstStyle>
            <a:lvl1pPr>
              <a:defRPr/>
            </a:lvl1pPr>
          </a:lstStyle>
          <a:p>
            <a:endParaRPr lang="en-US"/>
          </a:p>
        </p:txBody>
      </p:sp>
      <p:sp>
        <p:nvSpPr>
          <p:cNvPr id="6" name="Rectangle 11"/>
          <p:cNvSpPr>
            <a:spLocks noGrp="1" noChangeArrowheads="1"/>
          </p:cNvSpPr>
          <p:nvPr>
            <p:ph type="ftr" sz="quarter" idx="11"/>
          </p:nvPr>
        </p:nvSpPr>
        <p:spPr>
          <a:ln/>
        </p:spPr>
        <p:txBody>
          <a:bodyPr/>
          <a:lstStyle>
            <a:lvl1pPr>
              <a:defRPr/>
            </a:lvl1pPr>
          </a:lstStyle>
          <a:p>
            <a:endParaRPr lang="en-US"/>
          </a:p>
        </p:txBody>
      </p:sp>
      <p:sp>
        <p:nvSpPr>
          <p:cNvPr id="7" name="Rectangle 12"/>
          <p:cNvSpPr>
            <a:spLocks noGrp="1" noChangeArrowheads="1"/>
          </p:cNvSpPr>
          <p:nvPr>
            <p:ph type="sldNum" sz="quarter" idx="12"/>
          </p:nvPr>
        </p:nvSpPr>
        <p:spPr>
          <a:ln/>
        </p:spPr>
        <p:txBody>
          <a:bodyPr/>
          <a:lstStyle>
            <a:lvl1pPr>
              <a:defRPr/>
            </a:lvl1pPr>
          </a:lstStyle>
          <a:p>
            <a:fld id="{9D918B4D-3E91-B043-BD4E-88F4C58EA58C}" type="slidenum">
              <a:rPr lang="en-US"/>
              <a:pPr/>
              <a:t>‹#›</a:t>
            </a:fld>
            <a:endParaRPr lang="en-US"/>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457200" y="304800"/>
            <a:ext cx="8305800" cy="1295400"/>
            <a:chOff x="288" y="192"/>
            <a:chExt cx="5232" cy="816"/>
          </a:xfrm>
        </p:grpSpPr>
        <p:sp>
          <p:nvSpPr>
            <p:cNvPr id="64515" name="AutoShape 3"/>
            <p:cNvSpPr>
              <a:spLocks noChangeArrowheads="1"/>
            </p:cNvSpPr>
            <p:nvPr/>
          </p:nvSpPr>
          <p:spPr bwMode="auto">
            <a:xfrm>
              <a:off x="288" y="192"/>
              <a:ext cx="5232" cy="816"/>
            </a:xfrm>
            <a:prstGeom prst="roundRect">
              <a:avLst>
                <a:gd name="adj" fmla="val 50000"/>
              </a:avLst>
            </a:prstGeom>
            <a:gradFill rotWithShape="1">
              <a:gsLst>
                <a:gs pos="0">
                  <a:schemeClr val="accent1"/>
                </a:gs>
                <a:gs pos="100000">
                  <a:schemeClr val="accent1">
                    <a:gamma/>
                    <a:shade val="40000"/>
                    <a:invGamma/>
                  </a:schemeClr>
                </a:gs>
              </a:gsLst>
              <a:lin ang="5400000" scaled="1"/>
            </a:gradFill>
            <a:ln w="9525">
              <a:noFill/>
              <a:round/>
              <a:headEnd/>
              <a:tailEnd/>
            </a:ln>
            <a:effectLst>
              <a:outerShdw blurRad="63500" dist="117432" dir="4604261" algn="ctr" rotWithShape="0">
                <a:schemeClr val="bg2">
                  <a:alpha val="50000"/>
                </a:schemeClr>
              </a:outerShdw>
            </a:effectLst>
          </p:spPr>
          <p:txBody>
            <a:bodyPr wrap="none" anchor="ctr">
              <a:prstTxWarp prst="textNoShape">
                <a:avLst/>
              </a:prstTxWarp>
            </a:bodyPr>
            <a:lstStyle/>
            <a:p>
              <a:endParaRPr lang="en-US"/>
            </a:p>
          </p:txBody>
        </p:sp>
        <p:sp>
          <p:nvSpPr>
            <p:cNvPr id="64516" name="AutoShape 4"/>
            <p:cNvSpPr>
              <a:spLocks noChangeArrowheads="1"/>
            </p:cNvSpPr>
            <p:nvPr/>
          </p:nvSpPr>
          <p:spPr bwMode="auto">
            <a:xfrm>
              <a:off x="316" y="216"/>
              <a:ext cx="5171" cy="752"/>
            </a:xfrm>
            <a:prstGeom prst="roundRect">
              <a:avLst>
                <a:gd name="adj" fmla="val 50000"/>
              </a:avLst>
            </a:prstGeom>
            <a:gradFill rotWithShape="1">
              <a:gsLst>
                <a:gs pos="0">
                  <a:schemeClr val="accent1">
                    <a:gamma/>
                    <a:shade val="46275"/>
                    <a:invGamma/>
                  </a:schemeClr>
                </a:gs>
                <a:gs pos="100000">
                  <a:schemeClr val="accent1"/>
                </a:gs>
              </a:gsLst>
              <a:lin ang="5400000" scaled="1"/>
            </a:gradFill>
            <a:ln w="9525">
              <a:noFill/>
              <a:round/>
              <a:headEnd/>
              <a:tailEnd/>
            </a:ln>
            <a:effectLst/>
          </p:spPr>
          <p:txBody>
            <a:bodyPr wrap="none" anchor="ctr">
              <a:prstTxWarp prst="textNoShape">
                <a:avLst/>
              </a:prstTxWarp>
            </a:bodyPr>
            <a:lstStyle/>
            <a:p>
              <a:endParaRPr lang="en-US"/>
            </a:p>
          </p:txBody>
        </p:sp>
        <p:sp>
          <p:nvSpPr>
            <p:cNvPr id="64517" name="Freeform 5"/>
            <p:cNvSpPr>
              <a:spLocks/>
            </p:cNvSpPr>
            <p:nvPr/>
          </p:nvSpPr>
          <p:spPr bwMode="auto">
            <a:xfrm>
              <a:off x="456" y="245"/>
              <a:ext cx="4896" cy="124"/>
            </a:xfrm>
            <a:custGeom>
              <a:avLst/>
              <a:gdLst/>
              <a:ahLst/>
              <a:cxnLst>
                <a:cxn ang="0">
                  <a:pos x="0" y="139"/>
                </a:cxn>
                <a:cxn ang="0">
                  <a:pos x="244" y="0"/>
                </a:cxn>
                <a:cxn ang="0">
                  <a:pos x="4712" y="0"/>
                </a:cxn>
                <a:cxn ang="0">
                  <a:pos x="4952" y="144"/>
                </a:cxn>
                <a:cxn ang="0">
                  <a:pos x="0" y="139"/>
                </a:cxn>
              </a:cxnLst>
              <a:rect l="0" t="0" r="r" b="b"/>
              <a:pathLst>
                <a:path w="4952" h="166">
                  <a:moveTo>
                    <a:pt x="0" y="139"/>
                  </a:moveTo>
                  <a:cubicBezTo>
                    <a:pt x="28" y="55"/>
                    <a:pt x="152" y="2"/>
                    <a:pt x="244" y="0"/>
                  </a:cubicBezTo>
                  <a:lnTo>
                    <a:pt x="4712" y="0"/>
                  </a:lnTo>
                  <a:cubicBezTo>
                    <a:pt x="4800" y="8"/>
                    <a:pt x="4944" y="62"/>
                    <a:pt x="4952" y="144"/>
                  </a:cubicBezTo>
                  <a:cubicBezTo>
                    <a:pt x="4167" y="166"/>
                    <a:pt x="0" y="139"/>
                    <a:pt x="0" y="139"/>
                  </a:cubicBezTo>
                  <a:close/>
                </a:path>
              </a:pathLst>
            </a:custGeom>
            <a:gradFill rotWithShape="0">
              <a:gsLst>
                <a:gs pos="0">
                  <a:schemeClr val="accent1">
                    <a:gamma/>
                    <a:tint val="70588"/>
                    <a:invGamma/>
                  </a:schemeClr>
                </a:gs>
                <a:gs pos="100000">
                  <a:schemeClr val="accent1"/>
                </a:gs>
              </a:gsLst>
              <a:lin ang="5400000" scaled="1"/>
            </a:gradFill>
            <a:ln w="9525">
              <a:noFill/>
              <a:round/>
              <a:headEnd/>
              <a:tailEnd/>
            </a:ln>
          </p:spPr>
          <p:txBody>
            <a:bodyPr wrap="none" anchor="ctr">
              <a:prstTxWarp prst="textNoShape">
                <a:avLst/>
              </a:prstTxWarp>
            </a:bodyPr>
            <a:lstStyle/>
            <a:p>
              <a:endParaRPr lang="en-US"/>
            </a:p>
          </p:txBody>
        </p:sp>
        <p:sp>
          <p:nvSpPr>
            <p:cNvPr id="64518" name="Freeform 6"/>
            <p:cNvSpPr>
              <a:spLocks/>
            </p:cNvSpPr>
            <p:nvPr/>
          </p:nvSpPr>
          <p:spPr bwMode="auto">
            <a:xfrm>
              <a:off x="450" y="342"/>
              <a:ext cx="4902" cy="98"/>
            </a:xfrm>
            <a:custGeom>
              <a:avLst/>
              <a:gdLst/>
              <a:ahLst/>
              <a:cxnLst>
                <a:cxn ang="0">
                  <a:pos x="6" y="0"/>
                </a:cxn>
                <a:cxn ang="0">
                  <a:pos x="136" y="98"/>
                </a:cxn>
                <a:cxn ang="0">
                  <a:pos x="4770" y="84"/>
                </a:cxn>
                <a:cxn ang="0">
                  <a:pos x="4902" y="6"/>
                </a:cxn>
                <a:cxn ang="0">
                  <a:pos x="6" y="0"/>
                </a:cxn>
              </a:cxnLst>
              <a:rect l="0" t="0" r="r" b="b"/>
              <a:pathLst>
                <a:path w="4902" h="98">
                  <a:moveTo>
                    <a:pt x="6" y="0"/>
                  </a:moveTo>
                  <a:cubicBezTo>
                    <a:pt x="0" y="72"/>
                    <a:pt x="45" y="97"/>
                    <a:pt x="136" y="98"/>
                  </a:cubicBezTo>
                  <a:lnTo>
                    <a:pt x="4770" y="84"/>
                  </a:lnTo>
                  <a:cubicBezTo>
                    <a:pt x="4857" y="80"/>
                    <a:pt x="4897" y="65"/>
                    <a:pt x="4902" y="6"/>
                  </a:cubicBezTo>
                  <a:lnTo>
                    <a:pt x="6" y="0"/>
                  </a:lnTo>
                  <a:close/>
                </a:path>
              </a:pathLst>
            </a:custGeom>
            <a:gradFill rotWithShape="0">
              <a:gsLst>
                <a:gs pos="0">
                  <a:schemeClr val="accent1"/>
                </a:gs>
                <a:gs pos="100000">
                  <a:schemeClr val="accent1">
                    <a:gamma/>
                    <a:shade val="58824"/>
                    <a:invGamma/>
                  </a:schemeClr>
                </a:gs>
              </a:gsLst>
              <a:lin ang="5400000" scaled="1"/>
            </a:gradFill>
            <a:ln w="9525">
              <a:noFill/>
              <a:round/>
              <a:headEnd/>
              <a:tailEnd/>
            </a:ln>
          </p:spPr>
          <p:txBody>
            <a:bodyPr wrap="none" anchor="ctr">
              <a:prstTxWarp prst="textNoShape">
                <a:avLst/>
              </a:prstTxWarp>
            </a:bodyPr>
            <a:lstStyle/>
            <a:p>
              <a:endParaRPr lang="en-US"/>
            </a:p>
          </p:txBody>
        </p:sp>
        <p:sp>
          <p:nvSpPr>
            <p:cNvPr id="64519" name="Freeform 7"/>
            <p:cNvSpPr>
              <a:spLocks/>
            </p:cNvSpPr>
            <p:nvPr/>
          </p:nvSpPr>
          <p:spPr bwMode="auto">
            <a:xfrm flipV="1">
              <a:off x="408" y="672"/>
              <a:ext cx="4989" cy="288"/>
            </a:xfrm>
            <a:custGeom>
              <a:avLst/>
              <a:gdLst/>
              <a:ahLst/>
              <a:cxnLst>
                <a:cxn ang="0">
                  <a:pos x="0" y="139"/>
                </a:cxn>
                <a:cxn ang="0">
                  <a:pos x="244" y="0"/>
                </a:cxn>
                <a:cxn ang="0">
                  <a:pos x="4712" y="0"/>
                </a:cxn>
                <a:cxn ang="0">
                  <a:pos x="4952" y="144"/>
                </a:cxn>
                <a:cxn ang="0">
                  <a:pos x="0" y="139"/>
                </a:cxn>
              </a:cxnLst>
              <a:rect l="0" t="0" r="r" b="b"/>
              <a:pathLst>
                <a:path w="4952" h="166">
                  <a:moveTo>
                    <a:pt x="0" y="139"/>
                  </a:moveTo>
                  <a:cubicBezTo>
                    <a:pt x="28" y="55"/>
                    <a:pt x="152" y="2"/>
                    <a:pt x="244" y="0"/>
                  </a:cubicBezTo>
                  <a:lnTo>
                    <a:pt x="4712" y="0"/>
                  </a:lnTo>
                  <a:cubicBezTo>
                    <a:pt x="4800" y="8"/>
                    <a:pt x="4944" y="62"/>
                    <a:pt x="4952" y="144"/>
                  </a:cubicBezTo>
                  <a:cubicBezTo>
                    <a:pt x="4167" y="166"/>
                    <a:pt x="0" y="139"/>
                    <a:pt x="0" y="139"/>
                  </a:cubicBezTo>
                  <a:close/>
                </a:path>
              </a:pathLst>
            </a:custGeom>
            <a:gradFill rotWithShape="0">
              <a:gsLst>
                <a:gs pos="0">
                  <a:schemeClr val="accent1"/>
                </a:gs>
                <a:gs pos="100000">
                  <a:schemeClr val="accent1">
                    <a:gamma/>
                    <a:tint val="82353"/>
                    <a:invGamma/>
                  </a:schemeClr>
                </a:gs>
              </a:gsLst>
              <a:lin ang="5400000" scaled="1"/>
            </a:gradFill>
            <a:ln w="9525">
              <a:noFill/>
              <a:round/>
              <a:headEnd/>
              <a:tailEnd/>
            </a:ln>
          </p:spPr>
          <p:txBody>
            <a:bodyPr wrap="none" anchor="ctr">
              <a:prstTxWarp prst="textNoShape">
                <a:avLst/>
              </a:prstTxWarp>
            </a:bodyPr>
            <a:lstStyle/>
            <a:p>
              <a:endParaRPr lang="en-US"/>
            </a:p>
          </p:txBody>
        </p:sp>
      </p:grpSp>
      <p:sp>
        <p:nvSpPr>
          <p:cNvPr id="1027" name="Rectangle 8"/>
          <p:cNvSpPr>
            <a:spLocks noGrp="1" noChangeArrowheads="1"/>
          </p:cNvSpPr>
          <p:nvPr>
            <p:ph type="title"/>
          </p:nvPr>
        </p:nvSpPr>
        <p:spPr bwMode="auto">
          <a:xfrm>
            <a:off x="685800" y="3683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9"/>
          <p:cNvSpPr>
            <a:spLocks noGrp="1" noChangeArrowheads="1"/>
          </p:cNvSpPr>
          <p:nvPr>
            <p:ph type="body" idx="1"/>
          </p:nvPr>
        </p:nvSpPr>
        <p:spPr bwMode="auto">
          <a:xfrm>
            <a:off x="457200" y="1828800"/>
            <a:ext cx="83058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4522" name="Rectangle 10"/>
          <p:cNvSpPr>
            <a:spLocks noGrp="1" noChangeArrowheads="1"/>
          </p:cNvSpPr>
          <p:nvPr>
            <p:ph type="dt" sz="half" idx="2"/>
          </p:nvPr>
        </p:nvSpPr>
        <p:spPr bwMode="auto">
          <a:xfrm>
            <a:off x="533400" y="63246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ea typeface="ＭＳ Ｐゴシック" charset="-128"/>
                <a:cs typeface="ＭＳ Ｐゴシック" charset="-128"/>
              </a:defRPr>
            </a:lvl1pPr>
          </a:lstStyle>
          <a:p>
            <a:endParaRPr lang="en-US"/>
          </a:p>
        </p:txBody>
      </p:sp>
      <p:sp>
        <p:nvSpPr>
          <p:cNvPr id="64523" name="Rectangle 11"/>
          <p:cNvSpPr>
            <a:spLocks noGrp="1" noChangeArrowheads="1"/>
          </p:cNvSpPr>
          <p:nvPr>
            <p:ph type="ftr" sz="quarter" idx="3"/>
          </p:nvPr>
        </p:nvSpPr>
        <p:spPr bwMode="auto">
          <a:xfrm>
            <a:off x="2590800" y="6324600"/>
            <a:ext cx="381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ea typeface="ＭＳ Ｐゴシック" charset="-128"/>
                <a:cs typeface="ＭＳ Ｐゴシック" charset="-128"/>
              </a:defRPr>
            </a:lvl1pPr>
          </a:lstStyle>
          <a:p>
            <a:endParaRPr lang="en-US"/>
          </a:p>
        </p:txBody>
      </p:sp>
      <p:sp>
        <p:nvSpPr>
          <p:cNvPr id="64524" name="Rectangle 12"/>
          <p:cNvSpPr>
            <a:spLocks noGrp="1" noChangeArrowheads="1"/>
          </p:cNvSpPr>
          <p:nvPr>
            <p:ph type="sldNum" sz="quarter" idx="4"/>
          </p:nvPr>
        </p:nvSpPr>
        <p:spPr bwMode="auto">
          <a:xfrm>
            <a:off x="6477000" y="6324600"/>
            <a:ext cx="2286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solidFill>
                  <a:schemeClr val="accent1"/>
                </a:solidFill>
                <a:ea typeface="ＭＳ Ｐゴシック" charset="-128"/>
                <a:cs typeface="ＭＳ Ｐゴシック" charset="-128"/>
              </a:defRPr>
            </a:lvl1pPr>
          </a:lstStyle>
          <a:p>
            <a:fld id="{95A426B6-5F66-3549-8215-5AAA7E4EC71F}"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818"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Lst>
  <p:transition>
    <p:wipe dir="r"/>
  </p:transition>
  <p:txStyles>
    <p:titleStyle>
      <a:lvl1pPr algn="ctr" rtl="0" eaLnBrk="0" fontAlgn="base" hangingPunct="0">
        <a:spcBef>
          <a:spcPct val="0"/>
        </a:spcBef>
        <a:spcAft>
          <a:spcPct val="0"/>
        </a:spcAft>
        <a:defRPr sz="4400">
          <a:solidFill>
            <a:schemeClr val="tx2"/>
          </a:solidFill>
          <a:latin typeface="+mj-lt"/>
          <a:ea typeface="ＭＳ Ｐゴシック" pitchFamily="-112" charset="-128"/>
          <a:cs typeface="ＭＳ Ｐゴシック" pitchFamily="-112" charset="-128"/>
        </a:defRPr>
      </a:lvl1pPr>
      <a:lvl2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2pPr>
      <a:lvl3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3pPr>
      <a:lvl4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4pPr>
      <a:lvl5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5pPr>
      <a:lvl6pPr marL="457200" algn="ctr" rtl="0" fontAlgn="base">
        <a:spcBef>
          <a:spcPct val="0"/>
        </a:spcBef>
        <a:spcAft>
          <a:spcPct val="0"/>
        </a:spcAft>
        <a:defRPr sz="4400">
          <a:solidFill>
            <a:schemeClr val="tx2"/>
          </a:solidFill>
          <a:latin typeface="Arial" pitchFamily="-112" charset="0"/>
        </a:defRPr>
      </a:lvl6pPr>
      <a:lvl7pPr marL="914400" algn="ctr" rtl="0" fontAlgn="base">
        <a:spcBef>
          <a:spcPct val="0"/>
        </a:spcBef>
        <a:spcAft>
          <a:spcPct val="0"/>
        </a:spcAft>
        <a:defRPr sz="4400">
          <a:solidFill>
            <a:schemeClr val="tx2"/>
          </a:solidFill>
          <a:latin typeface="Arial" pitchFamily="-112" charset="0"/>
        </a:defRPr>
      </a:lvl7pPr>
      <a:lvl8pPr marL="1371600" algn="ctr" rtl="0" fontAlgn="base">
        <a:spcBef>
          <a:spcPct val="0"/>
        </a:spcBef>
        <a:spcAft>
          <a:spcPct val="0"/>
        </a:spcAft>
        <a:defRPr sz="4400">
          <a:solidFill>
            <a:schemeClr val="tx2"/>
          </a:solidFill>
          <a:latin typeface="Arial" pitchFamily="-112" charset="0"/>
        </a:defRPr>
      </a:lvl8pPr>
      <a:lvl9pPr marL="1828800" algn="ctr" rtl="0" fontAlgn="base">
        <a:spcBef>
          <a:spcPct val="0"/>
        </a:spcBef>
        <a:spcAft>
          <a:spcPct val="0"/>
        </a:spcAft>
        <a:defRPr sz="4400">
          <a:solidFill>
            <a:schemeClr val="tx2"/>
          </a:solidFill>
          <a:latin typeface="Arial" pitchFamily="-112" charset="0"/>
        </a:defRPr>
      </a:lvl9pPr>
    </p:titleStyle>
    <p:bodyStyle>
      <a:lvl1pPr marL="342900" indent="-342900" algn="l" rtl="0" eaLnBrk="0" fontAlgn="base" hangingPunct="0">
        <a:spcBef>
          <a:spcPct val="20000"/>
        </a:spcBef>
        <a:spcAft>
          <a:spcPct val="0"/>
        </a:spcAft>
        <a:buClr>
          <a:schemeClr val="folHlink"/>
        </a:buClr>
        <a:buSzPct val="120000"/>
        <a:buFont typeface="Arial" charset="0"/>
        <a:buChar char="•"/>
        <a:defRPr sz="3200">
          <a:solidFill>
            <a:schemeClr val="tx1"/>
          </a:solidFill>
          <a:latin typeface="+mn-lt"/>
          <a:ea typeface="ＭＳ Ｐゴシック" pitchFamily="-112" charset="-128"/>
          <a:cs typeface="ＭＳ Ｐゴシック" pitchFamily="-112" charset="-128"/>
        </a:defRPr>
      </a:lvl1pPr>
      <a:lvl2pPr marL="742950" indent="-285750" algn="l" rtl="0" eaLnBrk="0" fontAlgn="base" hangingPunct="0">
        <a:spcBef>
          <a:spcPct val="20000"/>
        </a:spcBef>
        <a:spcAft>
          <a:spcPct val="0"/>
        </a:spcAft>
        <a:buClr>
          <a:schemeClr val="accent2"/>
        </a:buClr>
        <a:buFont typeface="Wingdings" charset="2"/>
        <a:buChar char="§"/>
        <a:defRPr sz="2800">
          <a:solidFill>
            <a:schemeClr val="tx1"/>
          </a:solidFill>
          <a:latin typeface="+mn-lt"/>
          <a:ea typeface="ＭＳ Ｐゴシック" pitchFamily="-112" charset="-128"/>
        </a:defRPr>
      </a:lvl2pPr>
      <a:lvl3pPr marL="1143000" indent="-228600" algn="l" rtl="0" eaLnBrk="0" fontAlgn="base" hangingPunct="0">
        <a:spcBef>
          <a:spcPct val="20000"/>
        </a:spcBef>
        <a:spcAft>
          <a:spcPct val="0"/>
        </a:spcAft>
        <a:buClr>
          <a:schemeClr val="folHlink"/>
        </a:buClr>
        <a:buFont typeface="Arial" charset="0"/>
        <a:buChar char="•"/>
        <a:defRPr sz="2400">
          <a:solidFill>
            <a:schemeClr val="tx1"/>
          </a:solidFill>
          <a:latin typeface="+mn-lt"/>
          <a:ea typeface="ＭＳ Ｐゴシック" pitchFamily="-112" charset="-128"/>
        </a:defRPr>
      </a:lvl3pPr>
      <a:lvl4pPr marL="1600200" indent="-228600" algn="l" rtl="0" eaLnBrk="0" fontAlgn="base" hangingPunct="0">
        <a:spcBef>
          <a:spcPct val="20000"/>
        </a:spcBef>
        <a:spcAft>
          <a:spcPct val="0"/>
        </a:spcAft>
        <a:buClr>
          <a:schemeClr val="accent2"/>
        </a:buClr>
        <a:buFont typeface="Wingdings" charset="2"/>
        <a:buChar char="§"/>
        <a:defRPr sz="2000">
          <a:solidFill>
            <a:schemeClr val="tx1"/>
          </a:solidFill>
          <a:latin typeface="+mn-lt"/>
          <a:ea typeface="ＭＳ Ｐゴシック" pitchFamily="-112" charset="-128"/>
        </a:defRPr>
      </a:lvl4pPr>
      <a:lvl5pPr marL="2057400" indent="-228600" algn="l" rtl="0" eaLnBrk="0" fontAlgn="base" hangingPunct="0">
        <a:spcBef>
          <a:spcPct val="20000"/>
        </a:spcBef>
        <a:spcAft>
          <a:spcPct val="0"/>
        </a:spcAft>
        <a:buClr>
          <a:schemeClr val="folHlink"/>
        </a:buClr>
        <a:buFont typeface="Arial" charset="0"/>
        <a:buChar char="•"/>
        <a:defRPr sz="2000">
          <a:solidFill>
            <a:schemeClr val="tx1"/>
          </a:solidFill>
          <a:latin typeface="+mn-lt"/>
          <a:ea typeface="ＭＳ Ｐゴシック" pitchFamily="-112" charset="-128"/>
        </a:defRPr>
      </a:lvl5pPr>
      <a:lvl6pPr marL="2514600" indent="-228600" algn="l" rtl="0" fontAlgn="base">
        <a:spcBef>
          <a:spcPct val="20000"/>
        </a:spcBef>
        <a:spcAft>
          <a:spcPct val="0"/>
        </a:spcAft>
        <a:buClr>
          <a:schemeClr val="folHlink"/>
        </a:buClr>
        <a:buFont typeface="Arial" pitchFamily="-112" charset="0"/>
        <a:buChar char="•"/>
        <a:defRPr sz="2000">
          <a:solidFill>
            <a:schemeClr val="tx1"/>
          </a:solidFill>
          <a:latin typeface="+mn-lt"/>
          <a:ea typeface="ＭＳ Ｐゴシック" pitchFamily="-112" charset="-128"/>
        </a:defRPr>
      </a:lvl6pPr>
      <a:lvl7pPr marL="2971800" indent="-228600" algn="l" rtl="0" fontAlgn="base">
        <a:spcBef>
          <a:spcPct val="20000"/>
        </a:spcBef>
        <a:spcAft>
          <a:spcPct val="0"/>
        </a:spcAft>
        <a:buClr>
          <a:schemeClr val="folHlink"/>
        </a:buClr>
        <a:buFont typeface="Arial" pitchFamily="-112" charset="0"/>
        <a:buChar char="•"/>
        <a:defRPr sz="2000">
          <a:solidFill>
            <a:schemeClr val="tx1"/>
          </a:solidFill>
          <a:latin typeface="+mn-lt"/>
          <a:ea typeface="ＭＳ Ｐゴシック" pitchFamily="-112" charset="-128"/>
        </a:defRPr>
      </a:lvl7pPr>
      <a:lvl8pPr marL="3429000" indent="-228600" algn="l" rtl="0" fontAlgn="base">
        <a:spcBef>
          <a:spcPct val="20000"/>
        </a:spcBef>
        <a:spcAft>
          <a:spcPct val="0"/>
        </a:spcAft>
        <a:buClr>
          <a:schemeClr val="folHlink"/>
        </a:buClr>
        <a:buFont typeface="Arial" pitchFamily="-112" charset="0"/>
        <a:buChar char="•"/>
        <a:defRPr sz="2000">
          <a:solidFill>
            <a:schemeClr val="tx1"/>
          </a:solidFill>
          <a:latin typeface="+mn-lt"/>
          <a:ea typeface="ＭＳ Ｐゴシック" pitchFamily="-112" charset="-128"/>
        </a:defRPr>
      </a:lvl8pPr>
      <a:lvl9pPr marL="3886200" indent="-228600" algn="l" rtl="0" fontAlgn="base">
        <a:spcBef>
          <a:spcPct val="20000"/>
        </a:spcBef>
        <a:spcAft>
          <a:spcPct val="0"/>
        </a:spcAft>
        <a:buClr>
          <a:schemeClr val="folHlink"/>
        </a:buClr>
        <a:buFont typeface="Arial" pitchFamily="-112" charset="0"/>
        <a:buChar char="•"/>
        <a:defRPr sz="20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bin"/><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5.xml.rels><?xml version="1.0" encoding="UTF-8" standalone="yes"?>
<Relationships xmlns="http://schemas.openxmlformats.org/package/2006/relationships"><Relationship Id="rId3" Type="http://schemas.openxmlformats.org/officeDocument/2006/relationships/hyperlink" Target="http://www.esnips.com/doc/3de229bc-87e1-44ea-afcc-69d28f87a877/Mythbusters-Theme-Song" TargetMode="External"/><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3.xml"/><Relationship Id="rId4" Type="http://schemas.openxmlformats.org/officeDocument/2006/relationships/oleObject" Target="../embeddings/oleObject1.bin"/><Relationship Id="rId5" Type="http://schemas.openxmlformats.org/officeDocument/2006/relationships/oleObject" Target="../embeddings/oleObject2.bin"/><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www.youtube.com/watch?v=WwyLP6KKPKE"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6.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7.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wf-rYNHDna0&amp;feature=player_embedded"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dt" sz="quarter" idx="10"/>
          </p:nvPr>
        </p:nvSpPr>
        <p:spPr>
          <a:noFill/>
        </p:spPr>
        <p:txBody>
          <a:bodyPr/>
          <a:lstStyle/>
          <a:p>
            <a:fld id="{8C430969-4DAE-7846-941E-0D9FB48373F3}" type="datetime1">
              <a:rPr lang="en-US"/>
              <a:pPr/>
              <a:t>8/16/10</a:t>
            </a:fld>
            <a:endParaRPr lang="en-US"/>
          </a:p>
        </p:txBody>
      </p:sp>
      <p:pic>
        <p:nvPicPr>
          <p:cNvPr id="15363" name="Picture 10"/>
          <p:cNvPicPr>
            <a:picLocks noChangeAspect="1" noChangeArrowheads="1"/>
          </p:cNvPicPr>
          <p:nvPr/>
        </p:nvPicPr>
        <p:blipFill>
          <a:blip r:embed="rId4">
            <a:lum bright="30000" contrast="-2000"/>
            <a:grayscl/>
            <a:alphaModFix amt="74000"/>
          </a:blip>
          <a:srcRect/>
          <a:stretch>
            <a:fillRect/>
          </a:stretch>
        </p:blipFill>
        <p:spPr bwMode="auto">
          <a:xfrm>
            <a:off x="1905000" y="1066800"/>
            <a:ext cx="5257800" cy="3943350"/>
          </a:xfrm>
          <a:prstGeom prst="rect">
            <a:avLst/>
          </a:prstGeom>
          <a:solidFill>
            <a:schemeClr val="accent1">
              <a:alpha val="74117"/>
            </a:schemeClr>
          </a:solidFill>
          <a:ln w="9525">
            <a:noFill/>
            <a:miter lim="800000"/>
            <a:headEnd/>
            <a:tailEnd/>
          </a:ln>
        </p:spPr>
      </p:pic>
      <p:sp>
        <p:nvSpPr>
          <p:cNvPr id="2050" name="Rectangle 2"/>
          <p:cNvSpPr>
            <a:spLocks noGrp="1" noChangeArrowheads="1"/>
          </p:cNvSpPr>
          <p:nvPr>
            <p:ph type="ctrTitle"/>
          </p:nvPr>
        </p:nvSpPr>
        <p:spPr>
          <a:xfrm>
            <a:off x="685800" y="2590800"/>
            <a:ext cx="7772400" cy="990600"/>
          </a:xfrm>
          <a:noFill/>
        </p:spPr>
        <p:txBody>
          <a:bodyPr/>
          <a:lstStyle/>
          <a:p>
            <a:pPr eaLnBrk="1" hangingPunct="1"/>
            <a:r>
              <a:rPr lang="en-US" b="1" dirty="0">
                <a:solidFill>
                  <a:srgbClr val="171A20"/>
                </a:solidFill>
                <a:ea typeface="ＭＳ Ｐゴシック" charset="-128"/>
                <a:cs typeface="ＭＳ Ｐゴシック" charset="-128"/>
              </a:rPr>
              <a:t>Positive </a:t>
            </a:r>
            <a:r>
              <a:rPr lang="en-US" b="1" dirty="0" smtClean="0">
                <a:solidFill>
                  <a:srgbClr val="171A20"/>
                </a:solidFill>
                <a:ea typeface="ＭＳ Ｐゴシック" charset="-128"/>
                <a:cs typeface="ＭＳ Ｐゴシック" charset="-128"/>
              </a:rPr>
              <a:t>Behavioral Interventions </a:t>
            </a:r>
            <a:r>
              <a:rPr lang="en-US" b="1" dirty="0">
                <a:solidFill>
                  <a:srgbClr val="171A20"/>
                </a:solidFill>
                <a:ea typeface="ＭＳ Ｐゴシック" charset="-128"/>
                <a:cs typeface="ＭＳ Ｐゴシック" charset="-128"/>
              </a:rPr>
              <a:t>and Supports (PBIS) </a:t>
            </a:r>
            <a:r>
              <a:rPr lang="en-US" b="1" dirty="0" smtClean="0">
                <a:solidFill>
                  <a:srgbClr val="171A20"/>
                </a:solidFill>
                <a:ea typeface="ＭＳ Ｐゴシック" charset="-128"/>
                <a:cs typeface="ＭＳ Ｐゴシック" charset="-128"/>
              </a:rPr>
              <a:t/>
            </a:r>
            <a:br>
              <a:rPr lang="en-US" b="1" dirty="0" smtClean="0">
                <a:solidFill>
                  <a:srgbClr val="171A20"/>
                </a:solidFill>
                <a:ea typeface="ＭＳ Ｐゴシック" charset="-128"/>
                <a:cs typeface="ＭＳ Ｐゴシック" charset="-128"/>
              </a:rPr>
            </a:br>
            <a:endParaRPr lang="en-US" dirty="0">
              <a:ea typeface="ＭＳ Ｐゴシック" charset="-128"/>
              <a:cs typeface="ＭＳ Ｐゴシック" charset="-128"/>
            </a:endParaRPr>
          </a:p>
        </p:txBody>
      </p:sp>
      <p:sp>
        <p:nvSpPr>
          <p:cNvPr id="2051" name="Rectangle 3"/>
          <p:cNvSpPr>
            <a:spLocks noGrp="1" noChangeArrowheads="1"/>
          </p:cNvSpPr>
          <p:nvPr>
            <p:ph type="subTitle" idx="1"/>
          </p:nvPr>
        </p:nvSpPr>
        <p:spPr>
          <a:xfrm>
            <a:off x="762000" y="4114800"/>
            <a:ext cx="7620000" cy="1752600"/>
          </a:xfrm>
        </p:spPr>
        <p:txBody>
          <a:bodyPr/>
          <a:lstStyle/>
          <a:p>
            <a:pPr eaLnBrk="1" hangingPunct="1">
              <a:buFont typeface="Arial" charset="0"/>
              <a:buNone/>
            </a:pPr>
            <a:endParaRPr lang="en-US" b="1" dirty="0" smtClean="0">
              <a:solidFill>
                <a:srgbClr val="171A20"/>
              </a:solidFill>
              <a:ea typeface="ＭＳ Ｐゴシック" charset="-128"/>
              <a:cs typeface="ＭＳ Ｐゴシック" charset="-128"/>
            </a:endParaRPr>
          </a:p>
          <a:p>
            <a:pPr eaLnBrk="1" hangingPunct="1">
              <a:buFont typeface="Arial" charset="0"/>
              <a:buNone/>
            </a:pPr>
            <a:endParaRPr lang="en-US" b="1" dirty="0" smtClean="0">
              <a:solidFill>
                <a:srgbClr val="171A20"/>
              </a:solidFill>
              <a:ea typeface="ＭＳ Ｐゴシック" charset="-128"/>
              <a:cs typeface="ＭＳ Ｐゴシック" charset="-128"/>
            </a:endParaRPr>
          </a:p>
          <a:p>
            <a:pPr eaLnBrk="1" hangingPunct="1">
              <a:buFont typeface="Arial" charset="0"/>
              <a:buNone/>
            </a:pPr>
            <a:r>
              <a:rPr lang="en-US" b="1" dirty="0" smtClean="0">
                <a:solidFill>
                  <a:srgbClr val="171A20"/>
                </a:solidFill>
                <a:ea typeface="ＭＳ Ｐゴシック" charset="-128"/>
                <a:cs typeface="ＭＳ Ｐゴシック" charset="-128"/>
              </a:rPr>
              <a:t>Franklin Public Schools</a:t>
            </a:r>
          </a:p>
          <a:p>
            <a:pPr eaLnBrk="1" hangingPunct="1">
              <a:buFont typeface="Arial" charset="0"/>
              <a:buNone/>
            </a:pPr>
            <a:r>
              <a:rPr lang="en-US" b="1" dirty="0" smtClean="0">
                <a:solidFill>
                  <a:srgbClr val="171A20"/>
                </a:solidFill>
                <a:ea typeface="ＭＳ Ｐゴシック" charset="-128"/>
                <a:cs typeface="ＭＳ Ｐゴシック" charset="-128"/>
              </a:rPr>
              <a:t>2010-2011</a:t>
            </a:r>
            <a:endParaRPr lang="en-US" dirty="0" smtClean="0">
              <a:ea typeface="ＭＳ Ｐゴシック" charset="-128"/>
              <a:cs typeface="ＭＳ Ｐゴシック" charset="-128"/>
            </a:endParaRPr>
          </a:p>
        </p:txBody>
      </p:sp>
      <p:sp>
        <p:nvSpPr>
          <p:cNvPr id="6" name="Rectangle 5"/>
          <p:cNvSpPr/>
          <p:nvPr/>
        </p:nvSpPr>
        <p:spPr>
          <a:xfrm>
            <a:off x="8373207" y="1031330"/>
            <a:ext cx="341435" cy="769441"/>
          </a:xfrm>
          <a:prstGeom prst="rect">
            <a:avLst/>
          </a:prstGeom>
        </p:spPr>
        <p:txBody>
          <a:bodyPr wrap="none">
            <a:spAutoFit/>
          </a:bodyPr>
          <a:lstStyle/>
          <a:p>
            <a:r>
              <a:rPr lang="en-US" sz="4400" b="1" kern="0" dirty="0" err="1" smtClean="0">
                <a:solidFill>
                  <a:srgbClr val="171A20"/>
                </a:solidFill>
                <a:latin typeface="Arial"/>
                <a:ea typeface="ＭＳ Ｐゴシック" charset="-128"/>
                <a:cs typeface="ＭＳ Ｐゴシック" charset="-128"/>
              </a:rPr>
              <a:t>l</a:t>
            </a:r>
            <a:endParaRPr 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3000"/>
                                  </p:stCondLst>
                                  <p:childTnLst>
                                    <p:set>
                                      <p:cBhvr>
                                        <p:cTn id="6" dur="1" fill="hold">
                                          <p:stCondLst>
                                            <p:cond delay="0"/>
                                          </p:stCondLst>
                                        </p:cTn>
                                        <p:tgtEl>
                                          <p:spTgt spid="2050"/>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3" name="Applause"/>
                                        </p:tgtEl>
                                      </p:cMediaNode>
                                    </p:audio>
                                  </p:sub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2051">
                                            <p:txEl>
                                              <p:pRg st="2" end="2"/>
                                            </p:txEl>
                                          </p:spTgt>
                                        </p:tgtEl>
                                        <p:attrNameLst>
                                          <p:attrName>style.visibility</p:attrName>
                                        </p:attrNameLst>
                                      </p:cBhvr>
                                      <p:to>
                                        <p:strVal val="visible"/>
                                      </p:to>
                                    </p:set>
                                    <p:animEffect transition="in" filter="wipe(left)">
                                      <p:cBhvr>
                                        <p:cTn id="11" dur="500"/>
                                        <p:tgtEl>
                                          <p:spTgt spid="2051">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2051">
                                            <p:txEl>
                                              <p:pRg st="3" end="3"/>
                                            </p:txEl>
                                          </p:spTgt>
                                        </p:tgtEl>
                                        <p:attrNameLst>
                                          <p:attrName>style.visibility</p:attrName>
                                        </p:attrNameLst>
                                      </p:cBhvr>
                                      <p:to>
                                        <p:strVal val="visible"/>
                                      </p:to>
                                    </p:set>
                                    <p:animEffect transition="in" filter="wipe(left)">
                                      <p:cBhvr>
                                        <p:cTn id="16" dur="500"/>
                                        <p:tgtEl>
                                          <p:spTgt spid="205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build="p" autoUpdateAnimBg="0"/>
    </p:bld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t>Basic Messages</a:t>
            </a:r>
          </a:p>
        </p:txBody>
      </p:sp>
      <p:sp>
        <p:nvSpPr>
          <p:cNvPr id="19459" name="Rectangle 3"/>
          <p:cNvSpPr>
            <a:spLocks noGrp="1" noChangeArrowheads="1"/>
          </p:cNvSpPr>
          <p:nvPr>
            <p:ph type="body" idx="1"/>
          </p:nvPr>
        </p:nvSpPr>
        <p:spPr/>
        <p:txBody>
          <a:bodyPr/>
          <a:lstStyle/>
          <a:p>
            <a:pPr eaLnBrk="1" hangingPunct="1"/>
            <a:r>
              <a:rPr lang="en-US"/>
              <a:t>The </a:t>
            </a:r>
            <a:r>
              <a:rPr lang="en-US" b="1">
                <a:solidFill>
                  <a:schemeClr val="bg2"/>
                </a:solidFill>
              </a:rPr>
              <a:t>social behavior</a:t>
            </a:r>
            <a:r>
              <a:rPr lang="en-US"/>
              <a:t> of students affects the effectiveness of schools as learning environments.</a:t>
            </a:r>
          </a:p>
          <a:p>
            <a:pPr eaLnBrk="1" hangingPunct="1"/>
            <a:endParaRPr lang="en-US"/>
          </a:p>
          <a:p>
            <a:pPr eaLnBrk="1" hangingPunct="1"/>
            <a:r>
              <a:rPr lang="en-US"/>
              <a:t>Improving the social behavior of students requires investing in the </a:t>
            </a:r>
            <a:r>
              <a:rPr lang="en-US" b="1">
                <a:solidFill>
                  <a:schemeClr val="bg2"/>
                </a:solidFill>
              </a:rPr>
              <a:t>school-wide social culture</a:t>
            </a:r>
            <a:r>
              <a:rPr lang="en-US"/>
              <a:t> as well as in strategies for classroom, and individual student intervention.</a:t>
            </a:r>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dirty="0"/>
              <a:t>How</a:t>
            </a:r>
            <a:r>
              <a:rPr lang="en-US" dirty="0" smtClean="0"/>
              <a:t> Social Behavior </a:t>
            </a:r>
            <a:r>
              <a:rPr lang="en-US" dirty="0"/>
              <a:t>relates to Academics</a:t>
            </a:r>
          </a:p>
        </p:txBody>
      </p:sp>
      <p:sp>
        <p:nvSpPr>
          <p:cNvPr id="50179" name="Rectangle 3"/>
          <p:cNvSpPr>
            <a:spLocks noGrp="1" noChangeArrowheads="1"/>
          </p:cNvSpPr>
          <p:nvPr>
            <p:ph type="body" idx="1"/>
          </p:nvPr>
        </p:nvSpPr>
        <p:spPr>
          <a:xfrm>
            <a:off x="685800" y="2125663"/>
            <a:ext cx="7772400" cy="3898900"/>
          </a:xfrm>
        </p:spPr>
        <p:txBody>
          <a:bodyPr/>
          <a:lstStyle/>
          <a:p>
            <a:pPr>
              <a:lnSpc>
                <a:spcPct val="90000"/>
              </a:lnSpc>
            </a:pPr>
            <a:r>
              <a:rPr lang="en-US" sz="2600" dirty="0"/>
              <a:t>Academic success inextricably linked to social/behavioral skills</a:t>
            </a:r>
          </a:p>
          <a:p>
            <a:pPr lvl="1">
              <a:lnSpc>
                <a:spcPct val="90000"/>
              </a:lnSpc>
            </a:pPr>
            <a:r>
              <a:rPr lang="en-US" sz="2600" dirty="0"/>
              <a:t>Five predictor variables concerning student skills or behaviors related to </a:t>
            </a:r>
            <a:r>
              <a:rPr lang="en-US" sz="2600" b="1" dirty="0"/>
              <a:t>success in school</a:t>
            </a:r>
            <a:r>
              <a:rPr lang="en-US" sz="2600" dirty="0"/>
              <a:t>: </a:t>
            </a:r>
          </a:p>
          <a:p>
            <a:pPr lvl="1">
              <a:lnSpc>
                <a:spcPct val="90000"/>
              </a:lnSpc>
            </a:pPr>
            <a:r>
              <a:rPr lang="en-US" sz="2600" dirty="0"/>
              <a:t>(a) prior achievement, </a:t>
            </a:r>
          </a:p>
          <a:p>
            <a:pPr lvl="1">
              <a:lnSpc>
                <a:spcPct val="90000"/>
              </a:lnSpc>
            </a:pPr>
            <a:r>
              <a:rPr lang="en-US" sz="2600" dirty="0"/>
              <a:t>(</a:t>
            </a:r>
            <a:r>
              <a:rPr lang="en-US" sz="2600" dirty="0" err="1"/>
              <a:t>b</a:t>
            </a:r>
            <a:r>
              <a:rPr lang="en-US" sz="2600" dirty="0"/>
              <a:t>) interpersonal skills, </a:t>
            </a:r>
          </a:p>
          <a:p>
            <a:pPr lvl="1">
              <a:lnSpc>
                <a:spcPct val="90000"/>
              </a:lnSpc>
            </a:pPr>
            <a:r>
              <a:rPr lang="en-US" sz="2600" dirty="0"/>
              <a:t>(</a:t>
            </a:r>
            <a:r>
              <a:rPr lang="en-US" sz="2600" dirty="0" err="1"/>
              <a:t>c</a:t>
            </a:r>
            <a:r>
              <a:rPr lang="en-US" sz="2600" dirty="0"/>
              <a:t>) study skills,</a:t>
            </a:r>
            <a:endParaRPr lang="en-US" sz="2600" dirty="0" smtClean="0"/>
          </a:p>
          <a:p>
            <a:pPr lvl="1">
              <a:lnSpc>
                <a:spcPct val="90000"/>
              </a:lnSpc>
            </a:pPr>
            <a:r>
              <a:rPr lang="en-US" sz="2600" dirty="0" smtClean="0"/>
              <a:t>(</a:t>
            </a:r>
            <a:r>
              <a:rPr lang="en-US" sz="2600" dirty="0" err="1"/>
              <a:t>d</a:t>
            </a:r>
            <a:r>
              <a:rPr lang="en-US" sz="2600" dirty="0"/>
              <a:t>) motivation, and </a:t>
            </a:r>
          </a:p>
          <a:p>
            <a:pPr lvl="1">
              <a:lnSpc>
                <a:spcPct val="90000"/>
              </a:lnSpc>
            </a:pPr>
            <a:r>
              <a:rPr lang="en-US" sz="2600" dirty="0"/>
              <a:t>(</a:t>
            </a:r>
            <a:r>
              <a:rPr lang="en-US" sz="2600" dirty="0" err="1"/>
              <a:t>e</a:t>
            </a:r>
            <a:r>
              <a:rPr lang="en-US" sz="2600" dirty="0"/>
              <a:t>) engagement </a:t>
            </a:r>
            <a:r>
              <a:rPr lang="en-US" sz="2200" dirty="0"/>
              <a:t>(</a:t>
            </a:r>
            <a:r>
              <a:rPr lang="en-US" sz="2200" dirty="0" err="1"/>
              <a:t>DiPerna</a:t>
            </a:r>
            <a:r>
              <a:rPr lang="en-US" sz="2200" dirty="0"/>
              <a:t> and Elliott,1999, 2000)</a:t>
            </a:r>
          </a:p>
          <a:p>
            <a:pPr>
              <a:lnSpc>
                <a:spcPct val="90000"/>
              </a:lnSpc>
            </a:pPr>
            <a:endParaRPr lang="en-US" sz="2800" dirty="0"/>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ea typeface="ＭＳ Ｐゴシック" charset="-128"/>
                <a:cs typeface="ＭＳ Ｐゴシック" charset="-128"/>
              </a:rPr>
              <a:t>Finding Good Directions . . .</a:t>
            </a:r>
          </a:p>
        </p:txBody>
      </p:sp>
      <p:sp>
        <p:nvSpPr>
          <p:cNvPr id="210947" name="Rectangle 3"/>
          <p:cNvSpPr>
            <a:spLocks noGrp="1" noChangeArrowheads="1"/>
          </p:cNvSpPr>
          <p:nvPr>
            <p:ph type="body" idx="1"/>
          </p:nvPr>
        </p:nvSpPr>
        <p:spPr/>
        <p:txBody>
          <a:bodyPr/>
          <a:lstStyle/>
          <a:p>
            <a:pPr eaLnBrk="1" hangingPunct="1"/>
            <a:endParaRPr lang="en-US">
              <a:ea typeface="ＭＳ Ｐゴシック" charset="-128"/>
              <a:cs typeface="ＭＳ Ｐゴシック" charset="-128"/>
            </a:endParaRPr>
          </a:p>
        </p:txBody>
      </p:sp>
      <p:pic>
        <p:nvPicPr>
          <p:cNvPr id="27652" name="Picture 7" descr="Snapshot 2008-08-12 15-09-37"/>
          <p:cNvPicPr>
            <a:picLocks noChangeAspect="1" noChangeArrowheads="1"/>
          </p:cNvPicPr>
          <p:nvPr/>
        </p:nvPicPr>
        <p:blipFill>
          <a:blip r:embed="rId3"/>
          <a:srcRect/>
          <a:stretch>
            <a:fillRect/>
          </a:stretch>
        </p:blipFill>
        <p:spPr bwMode="auto">
          <a:xfrm>
            <a:off x="1600200" y="1676400"/>
            <a:ext cx="6248400" cy="4954588"/>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nodePh="1">
                                  <p:stCondLst>
                                    <p:cond delay="0"/>
                                  </p:stCondLst>
                                  <p:endCondLst>
                                    <p:cond delay="0"/>
                                  </p:endCondLst>
                                  <p:childTnLst>
                                    <p:set>
                                      <p:cBhvr>
                                        <p:cTn id="6" dur="1" fill="hold">
                                          <p:stCondLst>
                                            <p:cond delay="0"/>
                                          </p:stCondLst>
                                        </p:cTn>
                                        <p:tgtEl>
                                          <p:spTgt spid="210947">
                                            <p:txEl>
                                              <p:pRg st="0" end="0"/>
                                            </p:txEl>
                                          </p:spTgt>
                                        </p:tgtEl>
                                        <p:attrNameLst>
                                          <p:attrName>style.visibility</p:attrName>
                                        </p:attrNameLst>
                                      </p:cBhvr>
                                      <p:to>
                                        <p:strVal val="visible"/>
                                      </p:to>
                                    </p:set>
                                    <p:animEffect transition="in" filter="wipe(left)">
                                      <p:cBhvr>
                                        <p:cTn id="7" dur="500"/>
                                        <p:tgtEl>
                                          <p:spTgt spid="2109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947" grpId="0" build="p" autoUpdateAnimBg="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a:ea typeface="ＭＳ Ｐゴシック" charset="-128"/>
                <a:cs typeface="ＭＳ Ｐゴシック" charset="-128"/>
              </a:rPr>
              <a:t>Reorganizing our responses…</a:t>
            </a:r>
          </a:p>
        </p:txBody>
      </p:sp>
      <p:sp>
        <p:nvSpPr>
          <p:cNvPr id="164867" name="Rectangle 3"/>
          <p:cNvSpPr>
            <a:spLocks noGrp="1" noChangeArrowheads="1"/>
          </p:cNvSpPr>
          <p:nvPr>
            <p:ph type="body" idx="1"/>
          </p:nvPr>
        </p:nvSpPr>
        <p:spPr>
          <a:xfrm>
            <a:off x="0" y="1828800"/>
            <a:ext cx="8763000" cy="4267200"/>
          </a:xfrm>
        </p:spPr>
        <p:txBody>
          <a:bodyPr/>
          <a:lstStyle/>
          <a:p>
            <a:pPr algn="ctr" eaLnBrk="1" hangingPunct="1">
              <a:buFont typeface="Arial" charset="0"/>
              <a:buNone/>
            </a:pPr>
            <a:r>
              <a:rPr lang="en-US" sz="3000">
                <a:ea typeface="ＭＳ Ｐゴシック" charset="-128"/>
                <a:cs typeface="ＭＳ Ｐゴシック" charset="-128"/>
              </a:rPr>
              <a:t>  “Would you throw everything out or reorganize so your best resources are at your fingertips?”</a:t>
            </a:r>
            <a:endParaRPr lang="en-US">
              <a:ea typeface="ＭＳ Ｐゴシック" charset="-128"/>
              <a:cs typeface="ＭＳ Ｐゴシック" charset="-128"/>
            </a:endParaRPr>
          </a:p>
        </p:txBody>
      </p:sp>
      <p:sp>
        <p:nvSpPr>
          <p:cNvPr id="29700" name="Rectangle 11"/>
          <p:cNvSpPr>
            <a:spLocks noChangeArrowheads="1"/>
          </p:cNvSpPr>
          <p:nvPr/>
        </p:nvSpPr>
        <p:spPr bwMode="auto">
          <a:xfrm>
            <a:off x="2286000" y="6400800"/>
            <a:ext cx="1098550" cy="457200"/>
          </a:xfrm>
          <a:prstGeom prst="rect">
            <a:avLst/>
          </a:prstGeom>
          <a:noFill/>
          <a:ln w="9525">
            <a:noFill/>
            <a:miter lim="800000"/>
            <a:headEnd/>
            <a:tailEnd/>
          </a:ln>
        </p:spPr>
        <p:txBody>
          <a:bodyPr wrap="none" anchor="ctr">
            <a:prstTxWarp prst="textNoShape">
              <a:avLst/>
            </a:prstTxWarp>
            <a:spAutoFit/>
          </a:bodyPr>
          <a:lstStyle/>
          <a:p>
            <a:pPr algn="ctr"/>
            <a:r>
              <a:rPr lang="en-US"/>
              <a:t>Before	</a:t>
            </a:r>
          </a:p>
        </p:txBody>
      </p:sp>
      <p:sp>
        <p:nvSpPr>
          <p:cNvPr id="29701" name="Rectangle 12"/>
          <p:cNvSpPr>
            <a:spLocks noChangeArrowheads="1"/>
          </p:cNvSpPr>
          <p:nvPr/>
        </p:nvSpPr>
        <p:spPr bwMode="auto">
          <a:xfrm>
            <a:off x="6324600" y="6400800"/>
            <a:ext cx="827088" cy="457200"/>
          </a:xfrm>
          <a:prstGeom prst="rect">
            <a:avLst/>
          </a:prstGeom>
          <a:noFill/>
          <a:ln w="9525">
            <a:noFill/>
            <a:miter lim="800000"/>
            <a:headEnd/>
            <a:tailEnd/>
          </a:ln>
        </p:spPr>
        <p:txBody>
          <a:bodyPr wrap="none" anchor="ctr">
            <a:prstTxWarp prst="textNoShape">
              <a:avLst/>
            </a:prstTxWarp>
            <a:spAutoFit/>
          </a:bodyPr>
          <a:lstStyle/>
          <a:p>
            <a:pPr algn="ctr"/>
            <a:r>
              <a:rPr lang="en-US"/>
              <a:t>After</a:t>
            </a:r>
          </a:p>
        </p:txBody>
      </p:sp>
      <p:pic>
        <p:nvPicPr>
          <p:cNvPr id="29702" name="Picture 14" descr="2739554535_f514a8e1ff"/>
          <p:cNvPicPr>
            <a:picLocks noChangeAspect="1" noChangeArrowheads="1"/>
          </p:cNvPicPr>
          <p:nvPr/>
        </p:nvPicPr>
        <p:blipFill>
          <a:blip r:embed="rId3"/>
          <a:srcRect/>
          <a:stretch>
            <a:fillRect/>
          </a:stretch>
        </p:blipFill>
        <p:spPr bwMode="auto">
          <a:xfrm>
            <a:off x="5638800" y="3048000"/>
            <a:ext cx="2570163" cy="3429000"/>
          </a:xfrm>
          <a:prstGeom prst="rect">
            <a:avLst/>
          </a:prstGeom>
          <a:noFill/>
          <a:ln w="9525">
            <a:noFill/>
            <a:miter lim="800000"/>
            <a:headEnd/>
            <a:tailEnd/>
          </a:ln>
        </p:spPr>
      </p:pic>
      <p:pic>
        <p:nvPicPr>
          <p:cNvPr id="29703" name="Picture 15" descr="2415459004_41c1b47f13"/>
          <p:cNvPicPr>
            <a:picLocks noChangeAspect="1" noChangeArrowheads="1"/>
          </p:cNvPicPr>
          <p:nvPr/>
        </p:nvPicPr>
        <p:blipFill>
          <a:blip r:embed="rId4"/>
          <a:srcRect/>
          <a:stretch>
            <a:fillRect/>
          </a:stretch>
        </p:blipFill>
        <p:spPr bwMode="auto">
          <a:xfrm>
            <a:off x="838200" y="3429000"/>
            <a:ext cx="3733800" cy="280035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4867">
                                            <p:txEl>
                                              <p:pRg st="0" end="0"/>
                                            </p:txEl>
                                          </p:spTgt>
                                        </p:tgtEl>
                                        <p:attrNameLst>
                                          <p:attrName>style.visibility</p:attrName>
                                        </p:attrNameLst>
                                      </p:cBhvr>
                                      <p:to>
                                        <p:strVal val="visible"/>
                                      </p:to>
                                    </p:set>
                                    <p:animEffect transition="in" filter="wipe(left)">
                                      <p:cBhvr>
                                        <p:cTn id="7" dur="500"/>
                                        <p:tgtEl>
                                          <p:spTgt spid="16486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build="p" autoUpdateAnimBg="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ea typeface="ＭＳ Ｐゴシック" charset="-128"/>
                <a:cs typeface="ＭＳ Ｐゴシック" charset="-128"/>
              </a:rPr>
              <a:t>Changing our approach…</a:t>
            </a:r>
          </a:p>
        </p:txBody>
      </p:sp>
      <p:sp>
        <p:nvSpPr>
          <p:cNvPr id="251907" name="Rectangle 3"/>
          <p:cNvSpPr>
            <a:spLocks noGrp="1" noChangeArrowheads="1"/>
          </p:cNvSpPr>
          <p:nvPr>
            <p:ph type="body" idx="1"/>
          </p:nvPr>
        </p:nvSpPr>
        <p:spPr>
          <a:xfrm>
            <a:off x="0" y="1828800"/>
            <a:ext cx="8763000" cy="4267200"/>
          </a:xfrm>
        </p:spPr>
        <p:txBody>
          <a:bodyPr/>
          <a:lstStyle/>
          <a:p>
            <a:pPr algn="ctr" eaLnBrk="1" hangingPunct="1">
              <a:buFont typeface="Arial" charset="0"/>
              <a:buNone/>
            </a:pPr>
            <a:r>
              <a:rPr lang="en-US">
                <a:ea typeface="ＭＳ Ｐゴシック" charset="-128"/>
                <a:cs typeface="ＭＳ Ｐゴシック" charset="-128"/>
              </a:rPr>
              <a:t> “Work with what you have. Small changes make a big difference.”</a:t>
            </a:r>
          </a:p>
        </p:txBody>
      </p:sp>
      <p:sp>
        <p:nvSpPr>
          <p:cNvPr id="33796" name="Rectangle 4"/>
          <p:cNvSpPr>
            <a:spLocks noChangeArrowheads="1"/>
          </p:cNvSpPr>
          <p:nvPr/>
        </p:nvSpPr>
        <p:spPr bwMode="auto">
          <a:xfrm>
            <a:off x="2286000" y="6400800"/>
            <a:ext cx="1098550" cy="457200"/>
          </a:xfrm>
          <a:prstGeom prst="rect">
            <a:avLst/>
          </a:prstGeom>
          <a:noFill/>
          <a:ln w="9525">
            <a:noFill/>
            <a:miter lim="800000"/>
            <a:headEnd/>
            <a:tailEnd/>
          </a:ln>
        </p:spPr>
        <p:txBody>
          <a:bodyPr wrap="none" anchor="ctr">
            <a:prstTxWarp prst="textNoShape">
              <a:avLst/>
            </a:prstTxWarp>
            <a:spAutoFit/>
          </a:bodyPr>
          <a:lstStyle/>
          <a:p>
            <a:pPr algn="ctr"/>
            <a:r>
              <a:rPr lang="en-US"/>
              <a:t>Before	</a:t>
            </a:r>
          </a:p>
        </p:txBody>
      </p:sp>
      <p:sp>
        <p:nvSpPr>
          <p:cNvPr id="33797" name="Rectangle 5"/>
          <p:cNvSpPr>
            <a:spLocks noChangeArrowheads="1"/>
          </p:cNvSpPr>
          <p:nvPr/>
        </p:nvSpPr>
        <p:spPr bwMode="auto">
          <a:xfrm>
            <a:off x="6324600" y="6400800"/>
            <a:ext cx="827088" cy="457200"/>
          </a:xfrm>
          <a:prstGeom prst="rect">
            <a:avLst/>
          </a:prstGeom>
          <a:noFill/>
          <a:ln w="9525">
            <a:noFill/>
            <a:miter lim="800000"/>
            <a:headEnd/>
            <a:tailEnd/>
          </a:ln>
        </p:spPr>
        <p:txBody>
          <a:bodyPr wrap="none" anchor="ctr">
            <a:prstTxWarp prst="textNoShape">
              <a:avLst/>
            </a:prstTxWarp>
            <a:spAutoFit/>
          </a:bodyPr>
          <a:lstStyle/>
          <a:p>
            <a:pPr algn="ctr"/>
            <a:r>
              <a:rPr lang="en-US"/>
              <a:t>After</a:t>
            </a:r>
          </a:p>
        </p:txBody>
      </p:sp>
      <p:pic>
        <p:nvPicPr>
          <p:cNvPr id="33798" name="Picture 6" descr="Matt and Jamie"/>
          <p:cNvPicPr>
            <a:picLocks noChangeAspect="1" noChangeArrowheads="1"/>
          </p:cNvPicPr>
          <p:nvPr/>
        </p:nvPicPr>
        <p:blipFill>
          <a:blip r:embed="rId3"/>
          <a:srcRect l="61774" t="9514" b="17514"/>
          <a:stretch>
            <a:fillRect/>
          </a:stretch>
        </p:blipFill>
        <p:spPr bwMode="auto">
          <a:xfrm>
            <a:off x="1905000" y="2819400"/>
            <a:ext cx="1898650" cy="3498850"/>
          </a:xfrm>
          <a:prstGeom prst="rect">
            <a:avLst/>
          </a:prstGeom>
          <a:noFill/>
          <a:ln w="9525">
            <a:noFill/>
            <a:miter lim="800000"/>
            <a:headEnd/>
            <a:tailEnd/>
          </a:ln>
        </p:spPr>
      </p:pic>
      <p:pic>
        <p:nvPicPr>
          <p:cNvPr id="33799" name="Picture 7" descr="Matt and Jamie"/>
          <p:cNvPicPr>
            <a:picLocks noChangeAspect="1" noChangeArrowheads="1"/>
          </p:cNvPicPr>
          <p:nvPr/>
        </p:nvPicPr>
        <p:blipFill>
          <a:blip r:embed="rId4"/>
          <a:srcRect t="18553" r="54413" b="8191"/>
          <a:stretch>
            <a:fillRect/>
          </a:stretch>
        </p:blipFill>
        <p:spPr bwMode="auto">
          <a:xfrm>
            <a:off x="5562600" y="2895600"/>
            <a:ext cx="2209800" cy="3429000"/>
          </a:xfrm>
          <a:prstGeom prst="rect">
            <a:avLst/>
          </a:prstGeom>
          <a:noFill/>
          <a:ln w="9525">
            <a:noFill/>
            <a:miter lim="800000"/>
            <a:headEnd/>
            <a:tailEnd/>
          </a:ln>
        </p:spPr>
      </p:pic>
      <p:pic>
        <p:nvPicPr>
          <p:cNvPr id="33800" name="Picture 9" descr="IMG_0384"/>
          <p:cNvPicPr>
            <a:picLocks noChangeAspect="1" noChangeArrowheads="1"/>
          </p:cNvPicPr>
          <p:nvPr/>
        </p:nvPicPr>
        <p:blipFill>
          <a:blip r:embed="rId5"/>
          <a:srcRect/>
          <a:stretch>
            <a:fillRect/>
          </a:stretch>
        </p:blipFill>
        <p:spPr bwMode="auto">
          <a:xfrm>
            <a:off x="2362200" y="2743200"/>
            <a:ext cx="919163" cy="1219200"/>
          </a:xfrm>
          <a:prstGeom prst="rect">
            <a:avLst/>
          </a:prstGeom>
          <a:noFill/>
          <a:ln w="9525">
            <a:noFill/>
            <a:miter lim="800000"/>
            <a:headEnd/>
            <a:tailEnd/>
          </a:ln>
        </p:spPr>
      </p:pic>
      <p:sp>
        <p:nvSpPr>
          <p:cNvPr id="33801" name="AutoShape 10"/>
          <p:cNvSpPr>
            <a:spLocks noChangeArrowheads="1"/>
          </p:cNvSpPr>
          <p:nvPr/>
        </p:nvSpPr>
        <p:spPr bwMode="auto">
          <a:xfrm>
            <a:off x="304800" y="2819400"/>
            <a:ext cx="1676400" cy="1447800"/>
          </a:xfrm>
          <a:prstGeom prst="cloudCallout">
            <a:avLst>
              <a:gd name="adj1" fmla="val 72255"/>
              <a:gd name="adj2" fmla="val -769"/>
            </a:avLst>
          </a:prstGeom>
          <a:noFill/>
          <a:ln w="9525">
            <a:solidFill>
              <a:schemeClr val="bg2"/>
            </a:solidFill>
            <a:round/>
            <a:headEnd/>
            <a:tailEnd/>
          </a:ln>
        </p:spPr>
        <p:txBody>
          <a:bodyPr wrap="none" anchor="ctr">
            <a:prstTxWarp prst="textNoShape">
              <a:avLst/>
            </a:prstTxWarp>
          </a:bodyPr>
          <a:lstStyle/>
          <a:p>
            <a:pPr algn="ctr"/>
            <a:endParaRPr lang="en-US"/>
          </a:p>
        </p:txBody>
      </p:sp>
      <p:sp>
        <p:nvSpPr>
          <p:cNvPr id="33802" name="Rectangle 11"/>
          <p:cNvSpPr>
            <a:spLocks noChangeArrowheads="1"/>
          </p:cNvSpPr>
          <p:nvPr/>
        </p:nvSpPr>
        <p:spPr bwMode="auto">
          <a:xfrm>
            <a:off x="381000" y="3276600"/>
            <a:ext cx="1524000" cy="517525"/>
          </a:xfrm>
          <a:prstGeom prst="rect">
            <a:avLst/>
          </a:prstGeom>
          <a:noFill/>
          <a:ln w="9525">
            <a:noFill/>
            <a:miter lim="800000"/>
            <a:headEnd/>
            <a:tailEnd/>
          </a:ln>
        </p:spPr>
        <p:txBody>
          <a:bodyPr anchor="ctr">
            <a:prstTxWarp prst="textNoShape">
              <a:avLst/>
            </a:prstTxWarp>
            <a:spAutoFit/>
          </a:bodyPr>
          <a:lstStyle/>
          <a:p>
            <a:pPr algn="ctr"/>
            <a:r>
              <a:rPr lang="en-US" sz="1400"/>
              <a:t>What you lookin’</a:t>
            </a:r>
          </a:p>
          <a:p>
            <a:pPr algn="ctr"/>
            <a:r>
              <a:rPr lang="en-US" sz="1400"/>
              <a:t>at dude!?</a:t>
            </a:r>
            <a:endParaRPr lang="en-US"/>
          </a:p>
        </p:txBody>
      </p:sp>
      <p:sp>
        <p:nvSpPr>
          <p:cNvPr id="33803" name="AutoShape 12"/>
          <p:cNvSpPr>
            <a:spLocks noChangeArrowheads="1"/>
          </p:cNvSpPr>
          <p:nvPr/>
        </p:nvSpPr>
        <p:spPr bwMode="auto">
          <a:xfrm>
            <a:off x="4114800" y="3124200"/>
            <a:ext cx="1905000" cy="1524000"/>
          </a:xfrm>
          <a:prstGeom prst="cloudCallout">
            <a:avLst>
              <a:gd name="adj1" fmla="val 67250"/>
              <a:gd name="adj2" fmla="val -21560"/>
            </a:avLst>
          </a:prstGeom>
          <a:noFill/>
          <a:ln w="9525">
            <a:solidFill>
              <a:schemeClr val="bg2"/>
            </a:solidFill>
            <a:round/>
            <a:headEnd/>
            <a:tailEnd/>
          </a:ln>
        </p:spPr>
        <p:txBody>
          <a:bodyPr wrap="none" anchor="ctr">
            <a:prstTxWarp prst="textNoShape">
              <a:avLst/>
            </a:prstTxWarp>
          </a:bodyPr>
          <a:lstStyle/>
          <a:p>
            <a:pPr algn="ctr"/>
            <a:endParaRPr lang="en-US"/>
          </a:p>
        </p:txBody>
      </p:sp>
      <p:sp>
        <p:nvSpPr>
          <p:cNvPr id="33804" name="Rectangle 13"/>
          <p:cNvSpPr>
            <a:spLocks noChangeArrowheads="1"/>
          </p:cNvSpPr>
          <p:nvPr/>
        </p:nvSpPr>
        <p:spPr bwMode="auto">
          <a:xfrm>
            <a:off x="4191000" y="3429000"/>
            <a:ext cx="1524000" cy="942975"/>
          </a:xfrm>
          <a:prstGeom prst="rect">
            <a:avLst/>
          </a:prstGeom>
          <a:noFill/>
          <a:ln w="9525">
            <a:noFill/>
            <a:miter lim="800000"/>
            <a:headEnd/>
            <a:tailEnd/>
          </a:ln>
        </p:spPr>
        <p:txBody>
          <a:bodyPr anchor="ctr">
            <a:prstTxWarp prst="textNoShape">
              <a:avLst/>
            </a:prstTxWarp>
            <a:spAutoFit/>
          </a:bodyPr>
          <a:lstStyle/>
          <a:p>
            <a:pPr algn="ctr"/>
            <a:r>
              <a:rPr lang="en-US" sz="1400"/>
              <a:t>I kinda dig your style, but my wife won’t let me dress like that!</a:t>
            </a:r>
            <a:endParaRPr lang="en-U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1907">
                                            <p:txEl>
                                              <p:pRg st="0" end="0"/>
                                            </p:txEl>
                                          </p:spTgt>
                                        </p:tgtEl>
                                        <p:attrNameLst>
                                          <p:attrName>style.visibility</p:attrName>
                                        </p:attrNameLst>
                                      </p:cBhvr>
                                      <p:to>
                                        <p:strVal val="visible"/>
                                      </p:to>
                                    </p:set>
                                    <p:animEffect transition="in" filter="wipe(left)">
                                      <p:cBhvr>
                                        <p:cTn id="7" dur="500"/>
                                        <p:tgtEl>
                                          <p:spTgt spid="25190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1907" grpId="0" build="p" autoUpdateAnimBg="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dirty="0" err="1">
                <a:ea typeface="ＭＳ Ｐゴシック" charset="-128"/>
                <a:cs typeface="ＭＳ Ｐゴシック" charset="-128"/>
              </a:rPr>
              <a:t>Mythbusters</a:t>
            </a:r>
            <a:r>
              <a:rPr lang="en-US" dirty="0">
                <a:ea typeface="ＭＳ Ｐゴシック" charset="-128"/>
                <a:cs typeface="ＭＳ Ｐゴシック" charset="-128"/>
              </a:rPr>
              <a:t> about</a:t>
            </a:r>
            <a:r>
              <a:rPr lang="en-US" dirty="0" smtClean="0">
                <a:ea typeface="ＭＳ Ｐゴシック" charset="-128"/>
                <a:cs typeface="ＭＳ Ｐゴシック" charset="-128"/>
              </a:rPr>
              <a:t> your school’s Discipline </a:t>
            </a:r>
            <a:r>
              <a:rPr lang="en-US" dirty="0">
                <a:ea typeface="ＭＳ Ｐゴシック" charset="-128"/>
                <a:cs typeface="ＭＳ Ｐゴシック" charset="-128"/>
              </a:rPr>
              <a:t>System</a:t>
            </a:r>
          </a:p>
        </p:txBody>
      </p:sp>
      <p:sp>
        <p:nvSpPr>
          <p:cNvPr id="98307" name="Rectangle 3"/>
          <p:cNvSpPr>
            <a:spLocks noGrp="1" noChangeArrowheads="1"/>
          </p:cNvSpPr>
          <p:nvPr>
            <p:ph type="body" idx="1"/>
          </p:nvPr>
        </p:nvSpPr>
        <p:spPr/>
        <p:txBody>
          <a:bodyPr/>
          <a:lstStyle/>
          <a:p>
            <a:pPr eaLnBrk="1" hangingPunct="1">
              <a:lnSpc>
                <a:spcPct val="90000"/>
              </a:lnSpc>
              <a:buFont typeface="Times" charset="0"/>
              <a:buChar char="•"/>
            </a:pPr>
            <a:r>
              <a:rPr lang="en-US" sz="2800" dirty="0" smtClean="0">
                <a:ea typeface="ＭＳ Ｐゴシック" charset="-128"/>
                <a:cs typeface="ＭＳ Ｐゴシック" charset="-128"/>
              </a:rPr>
              <a:t>Will school-wide</a:t>
            </a:r>
            <a:r>
              <a:rPr lang="en-US" sz="2800" dirty="0" smtClean="0">
                <a:ea typeface="ＭＳ Ｐゴシック" charset="-128"/>
                <a:cs typeface="ＭＳ Ｐゴシック" charset="-128"/>
              </a:rPr>
              <a:t> discipline be </a:t>
            </a:r>
            <a:r>
              <a:rPr lang="en-US" sz="2800" dirty="0" smtClean="0">
                <a:ea typeface="ＭＳ Ｐゴシック" charset="-128"/>
                <a:cs typeface="ＭＳ Ｐゴシック" charset="-128"/>
              </a:rPr>
              <a:t>eliminated with PBIS?</a:t>
            </a:r>
          </a:p>
          <a:p>
            <a:pPr eaLnBrk="1" hangingPunct="1">
              <a:lnSpc>
                <a:spcPct val="90000"/>
              </a:lnSpc>
              <a:buFont typeface="Times" charset="0"/>
              <a:buChar char="•"/>
            </a:pPr>
            <a:r>
              <a:rPr lang="en-US" sz="2800" dirty="0" smtClean="0">
                <a:ea typeface="ＭＳ Ｐゴシック" charset="-128"/>
                <a:cs typeface="ＭＳ Ｐゴシック" charset="-128"/>
              </a:rPr>
              <a:t>Could </a:t>
            </a:r>
            <a:r>
              <a:rPr lang="en-US" sz="2800" dirty="0">
                <a:ea typeface="ＭＳ Ｐゴシック" charset="-128"/>
                <a:cs typeface="ＭＳ Ｐゴシック" charset="-128"/>
              </a:rPr>
              <a:t>this</a:t>
            </a:r>
            <a:r>
              <a:rPr lang="en-US" sz="2800" dirty="0" smtClean="0">
                <a:ea typeface="ＭＳ Ｐゴシック" charset="-128"/>
                <a:cs typeface="ＭＳ Ｐゴシック" charset="-128"/>
              </a:rPr>
              <a:t> be another </a:t>
            </a:r>
            <a:r>
              <a:rPr lang="en-US" sz="2800" dirty="0">
                <a:ea typeface="ＭＳ Ｐゴシック" charset="-128"/>
                <a:cs typeface="ＭＳ Ｐゴシック" charset="-128"/>
              </a:rPr>
              <a:t>new thing on my plate?</a:t>
            </a:r>
            <a:endParaRPr lang="en-US" sz="2800" dirty="0" smtClean="0">
              <a:ea typeface="ＭＳ Ｐゴシック" charset="-128"/>
              <a:cs typeface="ＭＳ Ｐゴシック" charset="-128"/>
            </a:endParaRPr>
          </a:p>
          <a:p>
            <a:pPr eaLnBrk="1" hangingPunct="1">
              <a:lnSpc>
                <a:spcPct val="90000"/>
              </a:lnSpc>
              <a:buFont typeface="Times" charset="0"/>
              <a:buChar char="•"/>
            </a:pPr>
            <a:r>
              <a:rPr lang="en-US" sz="2800" dirty="0" smtClean="0">
                <a:ea typeface="ＭＳ Ｐゴシック" charset="-128"/>
                <a:cs typeface="ＭＳ Ｐゴシック" charset="-128"/>
              </a:rPr>
              <a:t>Will this </a:t>
            </a:r>
            <a:r>
              <a:rPr lang="en-US" sz="2800" dirty="0">
                <a:ea typeface="ＭＳ Ｐゴシック" charset="-128"/>
                <a:cs typeface="ＭＳ Ｐゴシック" charset="-128"/>
              </a:rPr>
              <a:t>take more time?</a:t>
            </a:r>
          </a:p>
          <a:p>
            <a:pPr eaLnBrk="1" hangingPunct="1">
              <a:lnSpc>
                <a:spcPct val="90000"/>
              </a:lnSpc>
              <a:buFont typeface="Times" charset="0"/>
              <a:buChar char="•"/>
            </a:pPr>
            <a:r>
              <a:rPr lang="en-US" sz="2800" dirty="0">
                <a:ea typeface="ＭＳ Ｐゴシック" charset="-128"/>
                <a:cs typeface="ＭＳ Ｐゴシック" charset="-128"/>
              </a:rPr>
              <a:t>Why should we reinforce what is already expected?</a:t>
            </a:r>
          </a:p>
          <a:p>
            <a:pPr eaLnBrk="1" hangingPunct="1">
              <a:lnSpc>
                <a:spcPct val="90000"/>
              </a:lnSpc>
              <a:buFont typeface="Times" charset="0"/>
              <a:buChar char="•"/>
            </a:pPr>
            <a:r>
              <a:rPr lang="en-US" sz="2800" dirty="0">
                <a:ea typeface="ＭＳ Ｐゴシック" charset="-128"/>
                <a:cs typeface="ＭＳ Ｐゴシック" charset="-128"/>
              </a:rPr>
              <a:t>Will </a:t>
            </a:r>
            <a:r>
              <a:rPr lang="en-US" sz="2800" dirty="0" smtClean="0">
                <a:ea typeface="ＭＳ Ｐゴシック" charset="-128"/>
                <a:cs typeface="ＭＳ Ｐゴシック" charset="-128"/>
              </a:rPr>
              <a:t>there </a:t>
            </a:r>
            <a:r>
              <a:rPr lang="en-US" sz="2800" dirty="0">
                <a:ea typeface="ＭＳ Ｐゴシック" charset="-128"/>
                <a:cs typeface="ＭＳ Ｐゴシック" charset="-128"/>
              </a:rPr>
              <a:t>be no more consequences for students in response to their poor behavioral choices?</a:t>
            </a:r>
          </a:p>
          <a:p>
            <a:pPr eaLnBrk="1" hangingPunct="1">
              <a:lnSpc>
                <a:spcPct val="90000"/>
              </a:lnSpc>
              <a:buFont typeface="Times" charset="0"/>
              <a:buChar char="•"/>
            </a:pPr>
            <a:endParaRPr lang="en-US" sz="2800" dirty="0">
              <a:ea typeface="ＭＳ Ｐゴシック" charset="-128"/>
              <a:cs typeface="ＭＳ Ｐゴシック" charset="-128"/>
            </a:endParaRPr>
          </a:p>
          <a:p>
            <a:pPr lvl="3" eaLnBrk="1" hangingPunct="1">
              <a:lnSpc>
                <a:spcPct val="90000"/>
              </a:lnSpc>
              <a:buFont typeface="Times" charset="0"/>
              <a:buChar char="•"/>
            </a:pPr>
            <a:r>
              <a:rPr lang="en-US" sz="1800" dirty="0">
                <a:ea typeface="ＭＳ Ｐゴシック" charset="-128"/>
                <a:hlinkClick r:id="rId3"/>
              </a:rPr>
              <a:t>H ttp://www.esnips.com/doc/3de229bc-87e1-44ea-afcc-69d28f87a877/Mythbusters-Theme-Song</a:t>
            </a:r>
            <a:endParaRPr lang="en-US" sz="1800" dirty="0">
              <a:ea typeface="ＭＳ Ｐゴシック" charset="-128"/>
            </a:endParaRPr>
          </a:p>
          <a:p>
            <a:pPr lvl="3" eaLnBrk="1" hangingPunct="1">
              <a:lnSpc>
                <a:spcPct val="90000"/>
              </a:lnSpc>
              <a:buFont typeface="Times" charset="0"/>
              <a:buChar char="•"/>
            </a:pPr>
            <a:endParaRPr lang="en-US" sz="1800" dirty="0">
              <a:ea typeface="ＭＳ Ｐゴシック" charset="-128"/>
            </a:endParaRPr>
          </a:p>
        </p:txBody>
      </p:sp>
      <p:pic>
        <p:nvPicPr>
          <p:cNvPr id="35844" name="Picture 4"/>
          <p:cNvPicPr>
            <a:picLocks noChangeAspect="1" noChangeArrowheads="1"/>
          </p:cNvPicPr>
          <p:nvPr/>
        </p:nvPicPr>
        <p:blipFill>
          <a:blip r:embed="rId4"/>
          <a:srcRect/>
          <a:stretch>
            <a:fillRect/>
          </a:stretch>
        </p:blipFill>
        <p:spPr bwMode="auto">
          <a:xfrm>
            <a:off x="457200" y="5715000"/>
            <a:ext cx="1181100" cy="7620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8307">
                                            <p:txEl>
                                              <p:pRg st="0" end="0"/>
                                            </p:txEl>
                                          </p:spTgt>
                                        </p:tgtEl>
                                        <p:attrNameLst>
                                          <p:attrName>style.visibility</p:attrName>
                                        </p:attrNameLst>
                                      </p:cBhvr>
                                      <p:to>
                                        <p:strVal val="visible"/>
                                      </p:to>
                                    </p:set>
                                    <p:animEffect transition="in" filter="wipe(left)">
                                      <p:cBhvr>
                                        <p:cTn id="7" dur="500"/>
                                        <p:tgtEl>
                                          <p:spTgt spid="983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8307">
                                            <p:txEl>
                                              <p:pRg st="1" end="1"/>
                                            </p:txEl>
                                          </p:spTgt>
                                        </p:tgtEl>
                                        <p:attrNameLst>
                                          <p:attrName>style.visibility</p:attrName>
                                        </p:attrNameLst>
                                      </p:cBhvr>
                                      <p:to>
                                        <p:strVal val="visible"/>
                                      </p:to>
                                    </p:set>
                                    <p:animEffect transition="in" filter="wipe(left)">
                                      <p:cBhvr>
                                        <p:cTn id="12" dur="500"/>
                                        <p:tgtEl>
                                          <p:spTgt spid="9830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8307">
                                            <p:txEl>
                                              <p:pRg st="2" end="2"/>
                                            </p:txEl>
                                          </p:spTgt>
                                        </p:tgtEl>
                                        <p:attrNameLst>
                                          <p:attrName>style.visibility</p:attrName>
                                        </p:attrNameLst>
                                      </p:cBhvr>
                                      <p:to>
                                        <p:strVal val="visible"/>
                                      </p:to>
                                    </p:set>
                                    <p:animEffect transition="in" filter="wipe(left)">
                                      <p:cBhvr>
                                        <p:cTn id="17" dur="500"/>
                                        <p:tgtEl>
                                          <p:spTgt spid="9830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8307">
                                            <p:txEl>
                                              <p:pRg st="3" end="3"/>
                                            </p:txEl>
                                          </p:spTgt>
                                        </p:tgtEl>
                                        <p:attrNameLst>
                                          <p:attrName>style.visibility</p:attrName>
                                        </p:attrNameLst>
                                      </p:cBhvr>
                                      <p:to>
                                        <p:strVal val="visible"/>
                                      </p:to>
                                    </p:set>
                                    <p:animEffect transition="in" filter="wipe(left)">
                                      <p:cBhvr>
                                        <p:cTn id="22" dur="500"/>
                                        <p:tgtEl>
                                          <p:spTgt spid="9830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8307">
                                            <p:txEl>
                                              <p:pRg st="4" end="4"/>
                                            </p:txEl>
                                          </p:spTgt>
                                        </p:tgtEl>
                                        <p:attrNameLst>
                                          <p:attrName>style.visibility</p:attrName>
                                        </p:attrNameLst>
                                      </p:cBhvr>
                                      <p:to>
                                        <p:strVal val="visible"/>
                                      </p:to>
                                    </p:set>
                                    <p:animEffect transition="in" filter="wipe(left)">
                                      <p:cBhvr>
                                        <p:cTn id="27" dur="500"/>
                                        <p:tgtEl>
                                          <p:spTgt spid="98307">
                                            <p:txEl>
                                              <p:pRg st="4" end="4"/>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98307">
                                            <p:txEl>
                                              <p:pRg st="6" end="6"/>
                                            </p:txEl>
                                          </p:spTgt>
                                        </p:tgtEl>
                                        <p:attrNameLst>
                                          <p:attrName>style.visibility</p:attrName>
                                        </p:attrNameLst>
                                      </p:cBhvr>
                                      <p:to>
                                        <p:strVal val="visible"/>
                                      </p:to>
                                    </p:set>
                                    <p:animEffect transition="in" filter="wipe(left)">
                                      <p:cBhvr>
                                        <p:cTn id="30" dur="500"/>
                                        <p:tgtEl>
                                          <p:spTgt spid="9830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7" grpId="0" build="p" autoUpdateAnimBg="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a:ea typeface="ＭＳ Ｐゴシック" charset="-128"/>
                <a:cs typeface="ＭＳ Ｐゴシック" charset="-128"/>
              </a:rPr>
              <a:t>How Can WE Change </a:t>
            </a:r>
            <a:br>
              <a:rPr lang="en-US">
                <a:ea typeface="ＭＳ Ｐゴシック" charset="-128"/>
                <a:cs typeface="ＭＳ Ｐゴシック" charset="-128"/>
              </a:rPr>
            </a:br>
            <a:r>
              <a:rPr lang="en-US">
                <a:ea typeface="ＭＳ Ｐゴシック" charset="-128"/>
                <a:cs typeface="ＭＳ Ｐゴシック" charset="-128"/>
              </a:rPr>
              <a:t>Student Behavior?</a:t>
            </a:r>
          </a:p>
        </p:txBody>
      </p:sp>
      <p:sp>
        <p:nvSpPr>
          <p:cNvPr id="100355" name="Rectangle 3"/>
          <p:cNvSpPr>
            <a:spLocks noGrp="1" noChangeArrowheads="1"/>
          </p:cNvSpPr>
          <p:nvPr>
            <p:ph type="body" idx="1"/>
          </p:nvPr>
        </p:nvSpPr>
        <p:spPr/>
        <p:txBody>
          <a:bodyPr/>
          <a:lstStyle/>
          <a:p>
            <a:pPr eaLnBrk="1" hangingPunct="1">
              <a:lnSpc>
                <a:spcPct val="90000"/>
              </a:lnSpc>
            </a:pPr>
            <a:r>
              <a:rPr lang="en-US" dirty="0">
                <a:ea typeface="ＭＳ Ｐゴシック" charset="-128"/>
                <a:cs typeface="ＭＳ Ｐゴシック" charset="-128"/>
              </a:rPr>
              <a:t>Answer:  By changing the way we do business.</a:t>
            </a:r>
          </a:p>
          <a:p>
            <a:pPr lvl="1" eaLnBrk="1" hangingPunct="1">
              <a:lnSpc>
                <a:spcPct val="90000"/>
              </a:lnSpc>
            </a:pPr>
            <a:r>
              <a:rPr lang="en-US" dirty="0"/>
              <a:t>Focus on what students should be doing instead of what they should not be doing (look for appropriate behaviors on infraction form)</a:t>
            </a:r>
          </a:p>
          <a:p>
            <a:pPr lvl="1" eaLnBrk="1" hangingPunct="1">
              <a:lnSpc>
                <a:spcPct val="90000"/>
              </a:lnSpc>
            </a:pPr>
            <a:r>
              <a:rPr lang="en-US" dirty="0"/>
              <a:t>Seek to reinforce positive behavioral choices </a:t>
            </a:r>
            <a:r>
              <a:rPr lang="en-US" dirty="0" smtClean="0"/>
              <a:t>(Positive slips</a:t>
            </a:r>
            <a:r>
              <a:rPr lang="en-US" dirty="0"/>
              <a:t>)</a:t>
            </a:r>
          </a:p>
          <a:p>
            <a:pPr lvl="1" eaLnBrk="1" hangingPunct="1">
              <a:lnSpc>
                <a:spcPct val="90000"/>
              </a:lnSpc>
            </a:pPr>
            <a:r>
              <a:rPr lang="en-US" dirty="0"/>
              <a:t>Speak a common language</a:t>
            </a:r>
          </a:p>
          <a:p>
            <a:pPr lvl="1" eaLnBrk="1" hangingPunct="1">
              <a:lnSpc>
                <a:spcPct val="90000"/>
              </a:lnSpc>
            </a:pPr>
            <a:r>
              <a:rPr lang="en-US" dirty="0"/>
              <a:t>Make positive connections with students</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0355">
                                            <p:txEl>
                                              <p:pRg st="0" end="0"/>
                                            </p:txEl>
                                          </p:spTgt>
                                        </p:tgtEl>
                                        <p:attrNameLst>
                                          <p:attrName>style.visibility</p:attrName>
                                        </p:attrNameLst>
                                      </p:cBhvr>
                                      <p:to>
                                        <p:strVal val="visible"/>
                                      </p:to>
                                    </p:set>
                                    <p:animEffect transition="in" filter="wipe(left)">
                                      <p:cBhvr>
                                        <p:cTn id="7" dur="500"/>
                                        <p:tgtEl>
                                          <p:spTgt spid="100355">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00355">
                                            <p:txEl>
                                              <p:pRg st="1" end="1"/>
                                            </p:txEl>
                                          </p:spTgt>
                                        </p:tgtEl>
                                        <p:attrNameLst>
                                          <p:attrName>style.visibility</p:attrName>
                                        </p:attrNameLst>
                                      </p:cBhvr>
                                      <p:to>
                                        <p:strVal val="visible"/>
                                      </p:to>
                                    </p:set>
                                    <p:animEffect transition="in" filter="wipe(left)">
                                      <p:cBhvr>
                                        <p:cTn id="10" dur="500"/>
                                        <p:tgtEl>
                                          <p:spTgt spid="100355">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0355">
                                            <p:txEl>
                                              <p:pRg st="2" end="2"/>
                                            </p:txEl>
                                          </p:spTgt>
                                        </p:tgtEl>
                                        <p:attrNameLst>
                                          <p:attrName>style.visibility</p:attrName>
                                        </p:attrNameLst>
                                      </p:cBhvr>
                                      <p:to>
                                        <p:strVal val="visible"/>
                                      </p:to>
                                    </p:set>
                                    <p:animEffect transition="in" filter="wipe(left)">
                                      <p:cBhvr>
                                        <p:cTn id="13" dur="500"/>
                                        <p:tgtEl>
                                          <p:spTgt spid="100355">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00355">
                                            <p:txEl>
                                              <p:pRg st="3" end="3"/>
                                            </p:txEl>
                                          </p:spTgt>
                                        </p:tgtEl>
                                        <p:attrNameLst>
                                          <p:attrName>style.visibility</p:attrName>
                                        </p:attrNameLst>
                                      </p:cBhvr>
                                      <p:to>
                                        <p:strVal val="visible"/>
                                      </p:to>
                                    </p:set>
                                    <p:animEffect transition="in" filter="wipe(left)">
                                      <p:cBhvr>
                                        <p:cTn id="16" dur="500"/>
                                        <p:tgtEl>
                                          <p:spTgt spid="100355">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00355">
                                            <p:txEl>
                                              <p:pRg st="4" end="4"/>
                                            </p:txEl>
                                          </p:spTgt>
                                        </p:tgtEl>
                                        <p:attrNameLst>
                                          <p:attrName>style.visibility</p:attrName>
                                        </p:attrNameLst>
                                      </p:cBhvr>
                                      <p:to>
                                        <p:strVal val="visible"/>
                                      </p:to>
                                    </p:set>
                                    <p:animEffect transition="in" filter="wipe(left)">
                                      <p:cBhvr>
                                        <p:cTn id="19" dur="500"/>
                                        <p:tgtEl>
                                          <p:spTgt spid="10035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5" grpId="0" build="p" autoUpdateAnimBg="0"/>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228600"/>
            <a:ext cx="8458200" cy="1282700"/>
          </a:xfrm>
        </p:spPr>
        <p:txBody>
          <a:bodyPr/>
          <a:lstStyle/>
          <a:p>
            <a:pPr eaLnBrk="1" hangingPunct="1"/>
            <a:r>
              <a:rPr lang="en-US" sz="3400" dirty="0">
                <a:solidFill>
                  <a:schemeClr val="bg1"/>
                </a:solidFill>
              </a:rPr>
              <a:t>What is</a:t>
            </a:r>
            <a:r>
              <a:rPr lang="en-US" sz="3400" dirty="0" smtClean="0">
                <a:solidFill>
                  <a:schemeClr val="bg1"/>
                </a:solidFill>
              </a:rPr>
              <a:t> School</a:t>
            </a:r>
            <a:r>
              <a:rPr lang="en-US" sz="3400" dirty="0">
                <a:solidFill>
                  <a:schemeClr val="bg1"/>
                </a:solidFill>
              </a:rPr>
              <a:t>-wide</a:t>
            </a:r>
            <a:r>
              <a:rPr lang="en-US" sz="3400" dirty="0" smtClean="0">
                <a:solidFill>
                  <a:schemeClr val="bg1"/>
                </a:solidFill>
              </a:rPr>
              <a:t> </a:t>
            </a:r>
            <a:br>
              <a:rPr lang="en-US" sz="3400" dirty="0" smtClean="0">
                <a:solidFill>
                  <a:schemeClr val="bg1"/>
                </a:solidFill>
              </a:rPr>
            </a:br>
            <a:r>
              <a:rPr lang="en-US" sz="3400" dirty="0" smtClean="0">
                <a:solidFill>
                  <a:schemeClr val="bg1"/>
                </a:solidFill>
              </a:rPr>
              <a:t>Positive </a:t>
            </a:r>
            <a:r>
              <a:rPr lang="en-US" sz="3400" dirty="0">
                <a:solidFill>
                  <a:schemeClr val="bg1"/>
                </a:solidFill>
              </a:rPr>
              <a:t>Behavior Support?</a:t>
            </a:r>
          </a:p>
        </p:txBody>
      </p:sp>
      <p:sp>
        <p:nvSpPr>
          <p:cNvPr id="7171" name="Rectangle 3"/>
          <p:cNvSpPr>
            <a:spLocks noGrp="1" noChangeArrowheads="1"/>
          </p:cNvSpPr>
          <p:nvPr>
            <p:ph type="body" idx="1"/>
          </p:nvPr>
        </p:nvSpPr>
        <p:spPr>
          <a:xfrm>
            <a:off x="228600" y="1828800"/>
            <a:ext cx="8686800" cy="5029200"/>
          </a:xfrm>
        </p:spPr>
        <p:txBody>
          <a:bodyPr/>
          <a:lstStyle/>
          <a:p>
            <a:pPr lvl="1" eaLnBrk="1" hangingPunct="1">
              <a:lnSpc>
                <a:spcPct val="80000"/>
              </a:lnSpc>
              <a:buNone/>
            </a:pPr>
            <a:endParaRPr lang="en-US" sz="2400" dirty="0" smtClean="0">
              <a:ea typeface="ＭＳ Ｐゴシック" charset="-128"/>
            </a:endParaRPr>
          </a:p>
          <a:p>
            <a:pPr eaLnBrk="1" hangingPunct="1">
              <a:lnSpc>
                <a:spcPct val="80000"/>
              </a:lnSpc>
            </a:pPr>
            <a:r>
              <a:rPr lang="en-US" sz="2800" u="sng" dirty="0"/>
              <a:t>Evidence-based features of</a:t>
            </a:r>
            <a:r>
              <a:rPr lang="en-US" sz="2800" u="sng" dirty="0" smtClean="0"/>
              <a:t> PBIS</a:t>
            </a:r>
            <a:endParaRPr lang="en-US" sz="2800" u="sng" dirty="0"/>
          </a:p>
          <a:p>
            <a:pPr lvl="1" eaLnBrk="1" hangingPunct="1">
              <a:lnSpc>
                <a:spcPct val="80000"/>
              </a:lnSpc>
            </a:pPr>
            <a:r>
              <a:rPr lang="en-US" sz="2400" dirty="0">
                <a:ea typeface="ＭＳ Ｐゴシック" charset="-128"/>
              </a:rPr>
              <a:t>Prevention</a:t>
            </a:r>
          </a:p>
          <a:p>
            <a:pPr lvl="1" eaLnBrk="1" hangingPunct="1">
              <a:lnSpc>
                <a:spcPct val="80000"/>
              </a:lnSpc>
            </a:pPr>
            <a:r>
              <a:rPr lang="en-US" sz="2400" dirty="0">
                <a:ea typeface="ＭＳ Ｐゴシック" charset="-128"/>
              </a:rPr>
              <a:t>Define and teach positive social expectations</a:t>
            </a:r>
          </a:p>
          <a:p>
            <a:pPr lvl="1" eaLnBrk="1" hangingPunct="1">
              <a:lnSpc>
                <a:spcPct val="80000"/>
              </a:lnSpc>
            </a:pPr>
            <a:r>
              <a:rPr lang="en-US" sz="2400" dirty="0">
                <a:ea typeface="ＭＳ Ｐゴシック" charset="-128"/>
              </a:rPr>
              <a:t>Acknowledge positive behavior</a:t>
            </a:r>
          </a:p>
          <a:p>
            <a:pPr lvl="1" eaLnBrk="1" hangingPunct="1">
              <a:lnSpc>
                <a:spcPct val="80000"/>
              </a:lnSpc>
            </a:pPr>
            <a:r>
              <a:rPr lang="en-US" sz="2400" dirty="0">
                <a:ea typeface="ＭＳ Ｐゴシック" charset="-128"/>
              </a:rPr>
              <a:t>Arrange consistent consequences for problem behavior</a:t>
            </a:r>
          </a:p>
          <a:p>
            <a:pPr lvl="1" eaLnBrk="1" hangingPunct="1">
              <a:lnSpc>
                <a:spcPct val="80000"/>
              </a:lnSpc>
            </a:pPr>
            <a:r>
              <a:rPr lang="en-US" sz="2400" dirty="0">
                <a:ea typeface="ＭＳ Ｐゴシック" charset="-128"/>
              </a:rPr>
              <a:t>On-going collection and use of data for decision-making</a:t>
            </a:r>
          </a:p>
          <a:p>
            <a:pPr lvl="1" eaLnBrk="1" hangingPunct="1">
              <a:lnSpc>
                <a:spcPct val="80000"/>
              </a:lnSpc>
            </a:pPr>
            <a:r>
              <a:rPr lang="en-US" sz="2400" dirty="0">
                <a:ea typeface="ＭＳ Ｐゴシック" charset="-128"/>
              </a:rPr>
              <a:t>Continuum of intensive, individual intervention supports. </a:t>
            </a:r>
          </a:p>
          <a:p>
            <a:pPr lvl="1" eaLnBrk="1" hangingPunct="1">
              <a:lnSpc>
                <a:spcPct val="80000"/>
              </a:lnSpc>
            </a:pPr>
            <a:r>
              <a:rPr lang="en-US" sz="2400" dirty="0">
                <a:ea typeface="ＭＳ Ｐゴシック" charset="-128"/>
              </a:rPr>
              <a:t>Implementation of the systems that support effective practices</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171">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171">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171">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171">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171">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171">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17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a:ea typeface="ＭＳ Ｐゴシック" charset="-128"/>
                <a:cs typeface="ＭＳ Ｐゴシック" charset="-128"/>
              </a:rPr>
              <a:t>PBIS Research</a:t>
            </a:r>
          </a:p>
        </p:txBody>
      </p:sp>
      <p:sp>
        <p:nvSpPr>
          <p:cNvPr id="139267" name="Rectangle 3"/>
          <p:cNvSpPr>
            <a:spLocks noGrp="1" noChangeArrowheads="1"/>
          </p:cNvSpPr>
          <p:nvPr>
            <p:ph type="body" idx="1"/>
          </p:nvPr>
        </p:nvSpPr>
        <p:spPr/>
        <p:txBody>
          <a:bodyPr/>
          <a:lstStyle/>
          <a:p>
            <a:pPr eaLnBrk="1" hangingPunct="1"/>
            <a:r>
              <a:rPr lang="en-US" sz="2800">
                <a:ea typeface="ＭＳ Ｐゴシック" charset="-128"/>
                <a:cs typeface="ＭＳ Ｐゴシック" charset="-128"/>
              </a:rPr>
              <a:t>Four positive comments are required to negate one negative comment (Note:  The number of positive comments increases to every negative comment as the student moves through school.)</a:t>
            </a:r>
          </a:p>
          <a:p>
            <a:pPr eaLnBrk="1" hangingPunct="1"/>
            <a:r>
              <a:rPr lang="en-US" sz="2800">
                <a:ea typeface="ＭＳ Ｐゴシック" charset="-128"/>
                <a:cs typeface="ＭＳ Ｐゴシック" charset="-128"/>
              </a:rPr>
              <a:t>Goal is to replace inappropriate behaviors with appropriate behaviors</a:t>
            </a:r>
          </a:p>
          <a:p>
            <a:pPr eaLnBrk="1" hangingPunct="1"/>
            <a:r>
              <a:rPr lang="en-US" sz="2800">
                <a:ea typeface="ＭＳ Ｐゴシック" charset="-128"/>
                <a:cs typeface="ＭＳ Ｐゴシック" charset="-128"/>
              </a:rPr>
              <a:t>Suspensions and detentions don’t change student behavior</a:t>
            </a:r>
          </a:p>
          <a:p>
            <a:pPr eaLnBrk="1" hangingPunct="1"/>
            <a:r>
              <a:rPr lang="en-US" sz="2800">
                <a:ea typeface="ＭＳ Ｐゴシック" charset="-128"/>
                <a:cs typeface="ＭＳ Ｐゴシック" charset="-128"/>
              </a:rPr>
              <a:t>A majority of students comply with expectations</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9267">
                                            <p:txEl>
                                              <p:pRg st="0" end="0"/>
                                            </p:txEl>
                                          </p:spTgt>
                                        </p:tgtEl>
                                        <p:attrNameLst>
                                          <p:attrName>style.visibility</p:attrName>
                                        </p:attrNameLst>
                                      </p:cBhvr>
                                      <p:to>
                                        <p:strVal val="visible"/>
                                      </p:to>
                                    </p:set>
                                    <p:animEffect transition="in" filter="wipe(left)">
                                      <p:cBhvr>
                                        <p:cTn id="7" dur="500"/>
                                        <p:tgtEl>
                                          <p:spTgt spid="1392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39267">
                                            <p:txEl>
                                              <p:pRg st="1" end="1"/>
                                            </p:txEl>
                                          </p:spTgt>
                                        </p:tgtEl>
                                        <p:attrNameLst>
                                          <p:attrName>style.visibility</p:attrName>
                                        </p:attrNameLst>
                                      </p:cBhvr>
                                      <p:to>
                                        <p:strVal val="visible"/>
                                      </p:to>
                                    </p:set>
                                    <p:animEffect transition="in" filter="wipe(left)">
                                      <p:cBhvr>
                                        <p:cTn id="12" dur="500"/>
                                        <p:tgtEl>
                                          <p:spTgt spid="1392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39267">
                                            <p:txEl>
                                              <p:pRg st="2" end="2"/>
                                            </p:txEl>
                                          </p:spTgt>
                                        </p:tgtEl>
                                        <p:attrNameLst>
                                          <p:attrName>style.visibility</p:attrName>
                                        </p:attrNameLst>
                                      </p:cBhvr>
                                      <p:to>
                                        <p:strVal val="visible"/>
                                      </p:to>
                                    </p:set>
                                    <p:animEffect transition="in" filter="wipe(left)">
                                      <p:cBhvr>
                                        <p:cTn id="17" dur="500"/>
                                        <p:tgtEl>
                                          <p:spTgt spid="13926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39267">
                                            <p:txEl>
                                              <p:pRg st="3" end="3"/>
                                            </p:txEl>
                                          </p:spTgt>
                                        </p:tgtEl>
                                        <p:attrNameLst>
                                          <p:attrName>style.visibility</p:attrName>
                                        </p:attrNameLst>
                                      </p:cBhvr>
                                      <p:to>
                                        <p:strVal val="visible"/>
                                      </p:to>
                                    </p:set>
                                    <p:animEffect transition="in" filter="wipe(left)">
                                      <p:cBhvr>
                                        <p:cTn id="22" dur="500"/>
                                        <p:tgtEl>
                                          <p:spTgt spid="13926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7" grpId="0" build="p" autoUpdateAnimBg="0"/>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Rectangle 2"/>
          <p:cNvSpPr>
            <a:spLocks noGrp="1" noChangeArrowheads="1"/>
          </p:cNvSpPr>
          <p:nvPr>
            <p:ph type="title" idx="4294967295"/>
          </p:nvPr>
        </p:nvSpPr>
        <p:spPr>
          <a:xfrm>
            <a:off x="228600" y="304800"/>
            <a:ext cx="8686800" cy="1143000"/>
          </a:xfrm>
        </p:spPr>
        <p:txBody>
          <a:bodyPr/>
          <a:lstStyle/>
          <a:p>
            <a:r>
              <a:rPr lang="en-US" sz="4000"/>
              <a:t>Prevention Logic for All</a:t>
            </a:r>
            <a:br>
              <a:rPr lang="en-US" sz="4000"/>
            </a:br>
            <a:r>
              <a:rPr lang="en-US" sz="2000"/>
              <a:t>(Walker et al., 1996)</a:t>
            </a:r>
            <a:endParaRPr lang="en-US" sz="2000">
              <a:solidFill>
                <a:srgbClr val="FF0000"/>
              </a:solidFill>
            </a:endParaRPr>
          </a:p>
        </p:txBody>
      </p:sp>
      <p:sp>
        <p:nvSpPr>
          <p:cNvPr id="81923" name="Rectangle 3"/>
          <p:cNvSpPr>
            <a:spLocks noGrp="1" noChangeArrowheads="1"/>
          </p:cNvSpPr>
          <p:nvPr>
            <p:ph type="body" idx="4294967295"/>
          </p:nvPr>
        </p:nvSpPr>
        <p:spPr>
          <a:xfrm>
            <a:off x="685800" y="1676400"/>
            <a:ext cx="7772400" cy="4800600"/>
          </a:xfrm>
        </p:spPr>
        <p:txBody>
          <a:bodyPr/>
          <a:lstStyle/>
          <a:p>
            <a:pPr>
              <a:buClr>
                <a:schemeClr val="tx1"/>
              </a:buClr>
              <a:buNone/>
            </a:pPr>
            <a:endParaRPr lang="en-US" sz="2600" dirty="0" smtClean="0">
              <a:solidFill>
                <a:srgbClr val="FF3300"/>
              </a:solidFill>
            </a:endParaRPr>
          </a:p>
          <a:p>
            <a:pPr>
              <a:buClr>
                <a:schemeClr val="tx1"/>
              </a:buClr>
            </a:pPr>
            <a:r>
              <a:rPr lang="en-US" sz="2600" dirty="0" smtClean="0">
                <a:solidFill>
                  <a:srgbClr val="FF3300"/>
                </a:solidFill>
              </a:rPr>
              <a:t>Decrease </a:t>
            </a:r>
            <a:r>
              <a:rPr lang="en-US" sz="2600" dirty="0">
                <a:solidFill>
                  <a:srgbClr val="FF3300"/>
                </a:solidFill>
              </a:rPr>
              <a:t>development of new</a:t>
            </a:r>
            <a:r>
              <a:rPr lang="en-US" sz="2600" dirty="0"/>
              <a:t> problem behaviors</a:t>
            </a:r>
          </a:p>
          <a:p>
            <a:pPr>
              <a:buClr>
                <a:schemeClr val="tx1"/>
              </a:buClr>
            </a:pPr>
            <a:r>
              <a:rPr lang="en-US" sz="2600" dirty="0">
                <a:solidFill>
                  <a:srgbClr val="FF3300"/>
                </a:solidFill>
              </a:rPr>
              <a:t>Prevent worsening of existing</a:t>
            </a:r>
            <a:r>
              <a:rPr lang="en-US" sz="2600" dirty="0"/>
              <a:t> problem behaviors</a:t>
            </a:r>
          </a:p>
          <a:p>
            <a:pPr>
              <a:buClr>
                <a:schemeClr val="tx1"/>
              </a:buClr>
            </a:pPr>
            <a:r>
              <a:rPr lang="en-US" sz="2600" dirty="0"/>
              <a:t>Redesign learning/teaching environments to </a:t>
            </a:r>
            <a:r>
              <a:rPr lang="en-US" sz="2600" dirty="0">
                <a:solidFill>
                  <a:srgbClr val="FF3300"/>
                </a:solidFill>
              </a:rPr>
              <a:t>eliminate triggers &amp; maintainers</a:t>
            </a:r>
            <a:r>
              <a:rPr lang="en-US" sz="2600" dirty="0"/>
              <a:t> of problem behaviors</a:t>
            </a:r>
          </a:p>
          <a:p>
            <a:pPr>
              <a:buClr>
                <a:schemeClr val="tx1"/>
              </a:buClr>
            </a:pPr>
            <a:r>
              <a:rPr lang="en-US" sz="2600" dirty="0">
                <a:solidFill>
                  <a:srgbClr val="FF3300"/>
                </a:solidFill>
              </a:rPr>
              <a:t>Teach, monitor, &amp; acknowledge</a:t>
            </a:r>
            <a:r>
              <a:rPr lang="en-US" sz="2600" dirty="0"/>
              <a:t> </a:t>
            </a:r>
            <a:r>
              <a:rPr lang="en-US" sz="2600" dirty="0" smtClean="0"/>
              <a:t>pro-social </a:t>
            </a:r>
            <a:r>
              <a:rPr lang="en-US" sz="2600" dirty="0"/>
              <a:t>behavior</a:t>
            </a:r>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mtClean="0">
                <a:ea typeface="ＭＳ Ｐゴシック" charset="-128"/>
                <a:cs typeface="ＭＳ Ｐゴシック" charset="-128"/>
              </a:rPr>
              <a:t>Expectations</a:t>
            </a:r>
          </a:p>
        </p:txBody>
      </p:sp>
      <p:sp>
        <p:nvSpPr>
          <p:cNvPr id="246787" name="Rectangle 3"/>
          <p:cNvSpPr>
            <a:spLocks noGrp="1" noChangeArrowheads="1"/>
          </p:cNvSpPr>
          <p:nvPr>
            <p:ph type="body" idx="1"/>
          </p:nvPr>
        </p:nvSpPr>
        <p:spPr/>
        <p:txBody>
          <a:bodyPr/>
          <a:lstStyle/>
          <a:p>
            <a:pPr eaLnBrk="1" hangingPunct="1">
              <a:buFontTx/>
              <a:buNone/>
            </a:pPr>
            <a:r>
              <a:rPr lang="en-US">
                <a:solidFill>
                  <a:schemeClr val="bg1"/>
                </a:solidFill>
                <a:ea typeface="ＭＳ Ｐゴシック" charset="-128"/>
                <a:cs typeface="ＭＳ Ｐゴシック" charset="-128"/>
              </a:rPr>
              <a:t>.</a:t>
            </a:r>
          </a:p>
        </p:txBody>
      </p:sp>
      <p:graphicFrame>
        <p:nvGraphicFramePr>
          <p:cNvPr id="246788" name="Group 4"/>
          <p:cNvGraphicFramePr>
            <a:graphicFrameLocks noGrp="1"/>
          </p:cNvGraphicFramePr>
          <p:nvPr/>
        </p:nvGraphicFramePr>
        <p:xfrm>
          <a:off x="1143000" y="1905000"/>
          <a:ext cx="7162800" cy="4811775"/>
        </p:xfrm>
        <a:graphic>
          <a:graphicData uri="http://schemas.openxmlformats.org/drawingml/2006/table">
            <a:tbl>
              <a:tblPr/>
              <a:tblGrid>
                <a:gridCol w="3429000"/>
                <a:gridCol w="3733800"/>
              </a:tblGrid>
              <a:tr h="3206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120000"/>
                        <a:buFont typeface="Arial" charset="0"/>
                        <a:buNone/>
                        <a:tabLst/>
                      </a:pPr>
                      <a:r>
                        <a:rPr kumimoji="0" lang="en-US" sz="1600" b="0" i="0" u="none" strike="noStrike" cap="none" normalizeH="0" baseline="0">
                          <a:ln>
                            <a:noFill/>
                          </a:ln>
                          <a:solidFill>
                            <a:schemeClr val="tx1"/>
                          </a:solidFill>
                          <a:effectLst/>
                          <a:latin typeface="Arial" charset="0"/>
                          <a:ea typeface="ヒラギノ角ゴ Pro W3" charset="-128"/>
                          <a:cs typeface="ヒラギノ角ゴ Pro W3" charset="-128"/>
                        </a:rPr>
                        <a:t>Expectation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120000"/>
                        <a:buFont typeface="Arial" charset="0"/>
                        <a:buNone/>
                        <a:tabLst/>
                      </a:pPr>
                      <a:r>
                        <a:rPr kumimoji="0" lang="en-US" sz="1600" b="0" i="0" u="none" strike="noStrike" cap="none" normalizeH="0" baseline="0" smtClean="0">
                          <a:ln>
                            <a:noFill/>
                          </a:ln>
                          <a:solidFill>
                            <a:schemeClr val="tx1"/>
                          </a:solidFill>
                          <a:effectLst/>
                          <a:latin typeface="Arial" charset="0"/>
                          <a:ea typeface="ヒラギノ角ゴ Pro W3" charset="-128"/>
                          <a:cs typeface="ヒラギノ角ゴ Pro W3" charset="-128"/>
                        </a:rPr>
                        <a:t>Behaviors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13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120000"/>
                        <a:buFont typeface="Arial" charset="0"/>
                        <a:buNone/>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Be Ready</a:t>
                      </a:r>
                    </a:p>
                    <a:p>
                      <a:pPr marL="0" marR="0" lvl="0" indent="0" algn="l" defTabSz="914400" rtl="0" eaLnBrk="1" fontAlgn="base" latinLnBrk="0" hangingPunct="1">
                        <a:lnSpc>
                          <a:spcPct val="100000"/>
                        </a:lnSpc>
                        <a:spcBef>
                          <a:spcPct val="20000"/>
                        </a:spcBef>
                        <a:spcAft>
                          <a:spcPct val="0"/>
                        </a:spcAft>
                        <a:buClr>
                          <a:schemeClr val="folHlink"/>
                        </a:buClr>
                        <a:buSzPct val="120000"/>
                        <a:buFont typeface="Arial" charset="0"/>
                        <a:buNone/>
                        <a:tabLst/>
                      </a:pPr>
                      <a:endPar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120000"/>
                        <a:buFont typeface="Arial" charset="0"/>
                        <a:buNone/>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Please:</a:t>
                      </a:r>
                    </a:p>
                    <a:p>
                      <a:pPr marL="0" marR="0" lvl="0" indent="0" algn="l" defTabSz="914400" rtl="0" eaLnBrk="1" fontAlgn="base" latinLnBrk="0" hangingPunct="1">
                        <a:lnSpc>
                          <a:spcPct val="100000"/>
                        </a:lnSpc>
                        <a:spcBef>
                          <a:spcPct val="20000"/>
                        </a:spcBef>
                        <a:spcAft>
                          <a:spcPct val="0"/>
                        </a:spcAft>
                        <a:buClr>
                          <a:schemeClr val="folHlink"/>
                        </a:buClr>
                        <a:buSzPct val="120000"/>
                        <a:buFont typeface="Times" charset="0"/>
                        <a:buChar char="•"/>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Ask questions</a:t>
                      </a:r>
                    </a:p>
                    <a:p>
                      <a:pPr marL="0" marR="0" lvl="0" indent="0" algn="l" defTabSz="914400" rtl="0" eaLnBrk="1" fontAlgn="base" latinLnBrk="0" hangingPunct="1">
                        <a:lnSpc>
                          <a:spcPct val="100000"/>
                        </a:lnSpc>
                        <a:spcBef>
                          <a:spcPct val="20000"/>
                        </a:spcBef>
                        <a:spcAft>
                          <a:spcPct val="0"/>
                        </a:spcAft>
                        <a:buClr>
                          <a:schemeClr val="folHlink"/>
                        </a:buClr>
                        <a:buSzPct val="120000"/>
                        <a:buFont typeface="Times" charset="0"/>
                        <a:buChar char="•"/>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Participate as needed</a:t>
                      </a:r>
                    </a:p>
                    <a:p>
                      <a:pPr marL="0" marR="0" lvl="0" indent="0" algn="l" defTabSz="914400" rtl="0" eaLnBrk="1" fontAlgn="base" latinLnBrk="0" hangingPunct="1">
                        <a:lnSpc>
                          <a:spcPct val="100000"/>
                        </a:lnSpc>
                        <a:spcBef>
                          <a:spcPct val="20000"/>
                        </a:spcBef>
                        <a:spcAft>
                          <a:spcPct val="0"/>
                        </a:spcAft>
                        <a:buClr>
                          <a:schemeClr val="folHlink"/>
                        </a:buClr>
                        <a:buSzPct val="120000"/>
                        <a:buFont typeface="Times" charset="0"/>
                        <a:buChar char="•"/>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Be at meeting on time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652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120000"/>
                        <a:buFont typeface="Arial" charset="0"/>
                        <a:buNone/>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Be Responsible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120000"/>
                        <a:buFont typeface="Arial" charset="0"/>
                        <a:buNone/>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Please:</a:t>
                      </a:r>
                    </a:p>
                    <a:p>
                      <a:pPr marL="0" marR="0" lvl="0" indent="0" algn="l" defTabSz="914400" rtl="0" eaLnBrk="1" fontAlgn="base" latinLnBrk="0" hangingPunct="1">
                        <a:lnSpc>
                          <a:spcPct val="100000"/>
                        </a:lnSpc>
                        <a:spcBef>
                          <a:spcPct val="20000"/>
                        </a:spcBef>
                        <a:spcAft>
                          <a:spcPct val="0"/>
                        </a:spcAft>
                        <a:buClr>
                          <a:schemeClr val="folHlink"/>
                        </a:buClr>
                        <a:buSzPct val="120000"/>
                        <a:buFont typeface="Times" charset="0"/>
                        <a:buChar char="•"/>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KHFOOTY </a:t>
                      </a:r>
                    </a:p>
                    <a:p>
                      <a:pPr marL="0" marR="0" lvl="0" indent="0" algn="l" defTabSz="914400" rtl="0" eaLnBrk="1" fontAlgn="base" latinLnBrk="0" hangingPunct="1">
                        <a:lnSpc>
                          <a:spcPct val="100000"/>
                        </a:lnSpc>
                        <a:spcBef>
                          <a:spcPct val="20000"/>
                        </a:spcBef>
                        <a:spcAft>
                          <a:spcPct val="0"/>
                        </a:spcAft>
                        <a:buClr>
                          <a:schemeClr val="folHlink"/>
                        </a:buClr>
                        <a:buSzPct val="120000"/>
                        <a:buFont typeface="Times" charset="0"/>
                        <a:buChar char="•"/>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Bring appropriate materials to meeting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3362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120000"/>
                        <a:buFont typeface="Arial" charset="0"/>
                        <a:buNone/>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Be Respectful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120000"/>
                        <a:buFont typeface="Arial" charset="0"/>
                        <a:buNone/>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Please:</a:t>
                      </a:r>
                    </a:p>
                    <a:p>
                      <a:pPr marL="0" marR="0" lvl="0" indent="0" algn="l" defTabSz="914400" rtl="0" eaLnBrk="1" fontAlgn="base" latinLnBrk="0" hangingPunct="1">
                        <a:lnSpc>
                          <a:spcPct val="100000"/>
                        </a:lnSpc>
                        <a:spcBef>
                          <a:spcPct val="20000"/>
                        </a:spcBef>
                        <a:spcAft>
                          <a:spcPct val="0"/>
                        </a:spcAft>
                        <a:buClr>
                          <a:schemeClr val="folHlink"/>
                        </a:buClr>
                        <a:buSzPct val="120000"/>
                        <a:buFont typeface="Times" charset="0"/>
                        <a:buChar char="•"/>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Turn cell phones “off” or to “vibrate”</a:t>
                      </a:r>
                    </a:p>
                    <a:p>
                      <a:pPr marL="0" marR="0" lvl="0" indent="0" algn="l" defTabSz="914400" rtl="0" eaLnBrk="1" fontAlgn="base" latinLnBrk="0" hangingPunct="1">
                        <a:lnSpc>
                          <a:spcPct val="100000"/>
                        </a:lnSpc>
                        <a:spcBef>
                          <a:spcPct val="20000"/>
                        </a:spcBef>
                        <a:spcAft>
                          <a:spcPct val="0"/>
                        </a:spcAft>
                        <a:buClr>
                          <a:schemeClr val="folHlink"/>
                        </a:buClr>
                        <a:buSzPct val="120000"/>
                        <a:buFont typeface="Times" charset="0"/>
                        <a:buChar char="•"/>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Receive and make phone calls in areas outside of the meeting room</a:t>
                      </a:r>
                    </a:p>
                    <a:p>
                      <a:pPr marL="0" marR="0" lvl="0" indent="0" algn="l" defTabSz="914400" rtl="0" eaLnBrk="1" fontAlgn="base" latinLnBrk="0" hangingPunct="1">
                        <a:lnSpc>
                          <a:spcPct val="100000"/>
                        </a:lnSpc>
                        <a:spcBef>
                          <a:spcPct val="20000"/>
                        </a:spcBef>
                        <a:spcAft>
                          <a:spcPct val="0"/>
                        </a:spcAft>
                        <a:buClr>
                          <a:schemeClr val="folHlink"/>
                        </a:buClr>
                        <a:buSzPct val="120000"/>
                        <a:buFont typeface="Times" charset="0"/>
                        <a:buChar char="•"/>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Wait for communications with team members until team and break times or write notes</a:t>
                      </a:r>
                    </a:p>
                    <a:p>
                      <a:pPr marL="0" marR="0" lvl="0" indent="0" algn="l" defTabSz="914400" rtl="0" eaLnBrk="1" fontAlgn="base" latinLnBrk="0" hangingPunct="1">
                        <a:lnSpc>
                          <a:spcPct val="100000"/>
                        </a:lnSpc>
                        <a:spcBef>
                          <a:spcPct val="20000"/>
                        </a:spcBef>
                        <a:spcAft>
                          <a:spcPct val="0"/>
                        </a:spcAft>
                        <a:buClr>
                          <a:schemeClr val="folHlink"/>
                        </a:buClr>
                        <a:buSzPct val="120000"/>
                        <a:buFont typeface="Times" charset="0"/>
                        <a:buChar char="•"/>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Give your full attention to the presenter/speaker</a:t>
                      </a:r>
                    </a:p>
                    <a:p>
                      <a:pPr marL="0" marR="0" lvl="0" indent="0" algn="l" defTabSz="914400" rtl="0" eaLnBrk="1" fontAlgn="base" latinLnBrk="0" hangingPunct="1">
                        <a:lnSpc>
                          <a:spcPct val="100000"/>
                        </a:lnSpc>
                        <a:spcBef>
                          <a:spcPct val="20000"/>
                        </a:spcBef>
                        <a:spcAft>
                          <a:spcPct val="0"/>
                        </a:spcAft>
                        <a:buClr>
                          <a:schemeClr val="folHlink"/>
                        </a:buClr>
                        <a:buSzPct val="120000"/>
                        <a:buFont typeface="Arial" charset="0"/>
                        <a:buNone/>
                        <a:tabLst/>
                      </a:pPr>
                      <a:endPar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46787">
                                            <p:txEl>
                                              <p:pRg st="0" end="0"/>
                                            </p:txEl>
                                          </p:spTgt>
                                        </p:tgtEl>
                                        <p:attrNameLst>
                                          <p:attrName>style.visibility</p:attrName>
                                        </p:attrNameLst>
                                      </p:cBhvr>
                                      <p:to>
                                        <p:strVal val="visible"/>
                                      </p:to>
                                    </p:set>
                                    <p:animEffect transition="in" filter="wipe(left)">
                                      <p:cBhvr>
                                        <p:cTn id="7" dur="500"/>
                                        <p:tgtEl>
                                          <p:spTgt spid="2467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787" grpId="0" build="p" autoUpdateAnimBg="0"/>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6" name="Text Box 4"/>
          <p:cNvSpPr txBox="1">
            <a:spLocks noChangeArrowheads="1"/>
          </p:cNvSpPr>
          <p:nvPr/>
        </p:nvSpPr>
        <p:spPr bwMode="auto">
          <a:xfrm>
            <a:off x="3806825" y="2516188"/>
            <a:ext cx="534988" cy="274637"/>
          </a:xfrm>
          <a:prstGeom prst="rect">
            <a:avLst/>
          </a:prstGeom>
          <a:noFill/>
          <a:ln w="9525">
            <a:noFill/>
            <a:miter lim="800000"/>
            <a:headEnd/>
            <a:tailEnd/>
          </a:ln>
        </p:spPr>
        <p:txBody>
          <a:bodyPr wrap="none">
            <a:prstTxWarp prst="textNoShape">
              <a:avLst/>
            </a:prstTxWarp>
            <a:spAutoFit/>
          </a:bodyPr>
          <a:lstStyle/>
          <a:p>
            <a:r>
              <a:rPr lang="en-US" sz="1200">
                <a:latin typeface="Comic Sans MS" charset="0"/>
              </a:rPr>
              <a:t>1-5%</a:t>
            </a:r>
          </a:p>
        </p:txBody>
      </p:sp>
      <p:sp>
        <p:nvSpPr>
          <p:cNvPr id="44037" name="Text Box 5"/>
          <p:cNvSpPr txBox="1">
            <a:spLocks noChangeArrowheads="1"/>
          </p:cNvSpPr>
          <p:nvPr/>
        </p:nvSpPr>
        <p:spPr bwMode="auto">
          <a:xfrm>
            <a:off x="4873625" y="2516188"/>
            <a:ext cx="534988" cy="274637"/>
          </a:xfrm>
          <a:prstGeom prst="rect">
            <a:avLst/>
          </a:prstGeom>
          <a:noFill/>
          <a:ln w="9525">
            <a:noFill/>
            <a:miter lim="800000"/>
            <a:headEnd/>
            <a:tailEnd/>
          </a:ln>
        </p:spPr>
        <p:txBody>
          <a:bodyPr wrap="none">
            <a:prstTxWarp prst="textNoShape">
              <a:avLst/>
            </a:prstTxWarp>
            <a:spAutoFit/>
          </a:bodyPr>
          <a:lstStyle/>
          <a:p>
            <a:r>
              <a:rPr lang="en-US" sz="1200">
                <a:latin typeface="Comic Sans MS" charset="0"/>
              </a:rPr>
              <a:t>1-5%</a:t>
            </a:r>
          </a:p>
        </p:txBody>
      </p:sp>
      <p:sp>
        <p:nvSpPr>
          <p:cNvPr id="44038" name="Text Box 6"/>
          <p:cNvSpPr txBox="1">
            <a:spLocks noChangeArrowheads="1"/>
          </p:cNvSpPr>
          <p:nvPr/>
        </p:nvSpPr>
        <p:spPr bwMode="auto">
          <a:xfrm>
            <a:off x="3425825" y="3278188"/>
            <a:ext cx="627063" cy="274637"/>
          </a:xfrm>
          <a:prstGeom prst="rect">
            <a:avLst/>
          </a:prstGeom>
          <a:noFill/>
          <a:ln w="9525">
            <a:noFill/>
            <a:miter lim="800000"/>
            <a:headEnd/>
            <a:tailEnd/>
          </a:ln>
        </p:spPr>
        <p:txBody>
          <a:bodyPr wrap="none">
            <a:prstTxWarp prst="textNoShape">
              <a:avLst/>
            </a:prstTxWarp>
            <a:spAutoFit/>
          </a:bodyPr>
          <a:lstStyle/>
          <a:p>
            <a:r>
              <a:rPr lang="en-US" sz="1200">
                <a:latin typeface="Comic Sans MS" charset="0"/>
              </a:rPr>
              <a:t>5-10%</a:t>
            </a:r>
          </a:p>
        </p:txBody>
      </p:sp>
      <p:sp>
        <p:nvSpPr>
          <p:cNvPr id="44039" name="Text Box 7"/>
          <p:cNvSpPr txBox="1">
            <a:spLocks noChangeArrowheads="1"/>
          </p:cNvSpPr>
          <p:nvPr/>
        </p:nvSpPr>
        <p:spPr bwMode="auto">
          <a:xfrm>
            <a:off x="5102225" y="3278188"/>
            <a:ext cx="627063" cy="274637"/>
          </a:xfrm>
          <a:prstGeom prst="rect">
            <a:avLst/>
          </a:prstGeom>
          <a:noFill/>
          <a:ln w="9525">
            <a:noFill/>
            <a:miter lim="800000"/>
            <a:headEnd/>
            <a:tailEnd/>
          </a:ln>
        </p:spPr>
        <p:txBody>
          <a:bodyPr wrap="none">
            <a:prstTxWarp prst="textNoShape">
              <a:avLst/>
            </a:prstTxWarp>
            <a:spAutoFit/>
          </a:bodyPr>
          <a:lstStyle/>
          <a:p>
            <a:r>
              <a:rPr lang="en-US" sz="1200">
                <a:latin typeface="Comic Sans MS" charset="0"/>
              </a:rPr>
              <a:t>5-10%</a:t>
            </a:r>
          </a:p>
        </p:txBody>
      </p:sp>
      <p:sp>
        <p:nvSpPr>
          <p:cNvPr id="44040" name="Text Box 8"/>
          <p:cNvSpPr txBox="1">
            <a:spLocks noChangeArrowheads="1"/>
          </p:cNvSpPr>
          <p:nvPr/>
        </p:nvSpPr>
        <p:spPr bwMode="auto">
          <a:xfrm>
            <a:off x="2876550" y="4914900"/>
            <a:ext cx="744538" cy="274638"/>
          </a:xfrm>
          <a:prstGeom prst="rect">
            <a:avLst/>
          </a:prstGeom>
          <a:noFill/>
          <a:ln w="9525">
            <a:noFill/>
            <a:miter lim="800000"/>
            <a:headEnd/>
            <a:tailEnd/>
          </a:ln>
        </p:spPr>
        <p:txBody>
          <a:bodyPr wrap="none">
            <a:prstTxWarp prst="textNoShape">
              <a:avLst/>
            </a:prstTxWarp>
            <a:spAutoFit/>
          </a:bodyPr>
          <a:lstStyle/>
          <a:p>
            <a:r>
              <a:rPr lang="en-US" sz="1200">
                <a:latin typeface="Comic Sans MS" charset="0"/>
              </a:rPr>
              <a:t>80-90%</a:t>
            </a:r>
          </a:p>
        </p:txBody>
      </p:sp>
      <p:sp>
        <p:nvSpPr>
          <p:cNvPr id="44041" name="Text Box 9"/>
          <p:cNvSpPr txBox="1">
            <a:spLocks noChangeArrowheads="1"/>
          </p:cNvSpPr>
          <p:nvPr/>
        </p:nvSpPr>
        <p:spPr bwMode="auto">
          <a:xfrm>
            <a:off x="5635625" y="4954588"/>
            <a:ext cx="744538" cy="274637"/>
          </a:xfrm>
          <a:prstGeom prst="rect">
            <a:avLst/>
          </a:prstGeom>
          <a:noFill/>
          <a:ln w="9525">
            <a:noFill/>
            <a:miter lim="800000"/>
            <a:headEnd/>
            <a:tailEnd/>
          </a:ln>
        </p:spPr>
        <p:txBody>
          <a:bodyPr wrap="none">
            <a:prstTxWarp prst="textNoShape">
              <a:avLst/>
            </a:prstTxWarp>
            <a:spAutoFit/>
          </a:bodyPr>
          <a:lstStyle/>
          <a:p>
            <a:r>
              <a:rPr lang="en-US" sz="1200">
                <a:latin typeface="Comic Sans MS" charset="0"/>
              </a:rPr>
              <a:t>80-90%</a:t>
            </a:r>
          </a:p>
        </p:txBody>
      </p:sp>
      <p:grpSp>
        <p:nvGrpSpPr>
          <p:cNvPr id="44042" name="Group 10"/>
          <p:cNvGrpSpPr>
            <a:grpSpLocks/>
          </p:cNvGrpSpPr>
          <p:nvPr/>
        </p:nvGrpSpPr>
        <p:grpSpPr bwMode="auto">
          <a:xfrm>
            <a:off x="381000" y="2301875"/>
            <a:ext cx="3429000" cy="822325"/>
            <a:chOff x="192" y="1297"/>
            <a:chExt cx="2112" cy="518"/>
          </a:xfrm>
        </p:grpSpPr>
        <p:sp>
          <p:nvSpPr>
            <p:cNvPr id="44062" name="Text Box 11"/>
            <p:cNvSpPr txBox="1">
              <a:spLocks noChangeArrowheads="1"/>
            </p:cNvSpPr>
            <p:nvPr/>
          </p:nvSpPr>
          <p:spPr bwMode="auto">
            <a:xfrm>
              <a:off x="192" y="1297"/>
              <a:ext cx="1141" cy="518"/>
            </a:xfrm>
            <a:prstGeom prst="rect">
              <a:avLst/>
            </a:prstGeom>
            <a:noFill/>
            <a:ln w="9525">
              <a:noFill/>
              <a:miter lim="800000"/>
              <a:headEnd/>
              <a:tailEnd/>
            </a:ln>
          </p:spPr>
          <p:txBody>
            <a:bodyPr wrap="none">
              <a:prstTxWarp prst="textNoShape">
                <a:avLst/>
              </a:prstTxWarp>
              <a:spAutoFit/>
            </a:bodyPr>
            <a:lstStyle/>
            <a:p>
              <a:r>
                <a:rPr lang="en-US" sz="1200" b="1" u="sng">
                  <a:latin typeface="Comic Sans MS" charset="0"/>
                </a:rPr>
                <a:t>Tertiary Interventions</a:t>
              </a:r>
              <a:endParaRPr lang="en-US" sz="1200" b="1">
                <a:latin typeface="Comic Sans MS" charset="0"/>
              </a:endParaRPr>
            </a:p>
            <a:p>
              <a:pPr>
                <a:buFontTx/>
                <a:buChar char="•"/>
              </a:pPr>
              <a:r>
                <a:rPr lang="en-US" sz="1200" b="1">
                  <a:latin typeface="Comic Sans MS" charset="0"/>
                </a:rPr>
                <a:t>Individual Students</a:t>
              </a:r>
            </a:p>
            <a:p>
              <a:pPr>
                <a:buFontTx/>
                <a:buChar char="•"/>
              </a:pPr>
              <a:r>
                <a:rPr lang="en-US" sz="1200" b="1">
                  <a:latin typeface="Comic Sans MS" charset="0"/>
                </a:rPr>
                <a:t>Assessment-based</a:t>
              </a:r>
            </a:p>
            <a:p>
              <a:pPr>
                <a:buFontTx/>
                <a:buChar char="•"/>
              </a:pPr>
              <a:r>
                <a:rPr lang="en-US" sz="1200" b="1">
                  <a:latin typeface="Comic Sans MS" charset="0"/>
                </a:rPr>
                <a:t>High Intensity</a:t>
              </a:r>
            </a:p>
          </p:txBody>
        </p:sp>
        <p:sp>
          <p:nvSpPr>
            <p:cNvPr id="44063" name="Line 12"/>
            <p:cNvSpPr>
              <a:spLocks noChangeShapeType="1"/>
            </p:cNvSpPr>
            <p:nvPr/>
          </p:nvSpPr>
          <p:spPr bwMode="auto">
            <a:xfrm>
              <a:off x="1968" y="1536"/>
              <a:ext cx="336" cy="0"/>
            </a:xfrm>
            <a:prstGeom prst="line">
              <a:avLst/>
            </a:prstGeom>
            <a:noFill/>
            <a:ln w="88900">
              <a:solidFill>
                <a:schemeClr val="tx1"/>
              </a:solidFill>
              <a:round/>
              <a:headEnd type="triangle" w="med" len="med"/>
              <a:tailEnd/>
            </a:ln>
          </p:spPr>
          <p:txBody>
            <a:bodyPr wrap="none" anchor="ctr">
              <a:prstTxWarp prst="textNoShape">
                <a:avLst/>
              </a:prstTxWarp>
            </a:bodyPr>
            <a:lstStyle/>
            <a:p>
              <a:endParaRPr lang="en-US"/>
            </a:p>
          </p:txBody>
        </p:sp>
      </p:grpSp>
      <p:grpSp>
        <p:nvGrpSpPr>
          <p:cNvPr id="44043" name="Group 13"/>
          <p:cNvGrpSpPr>
            <a:grpSpLocks/>
          </p:cNvGrpSpPr>
          <p:nvPr/>
        </p:nvGrpSpPr>
        <p:grpSpPr bwMode="auto">
          <a:xfrm>
            <a:off x="5481638" y="2363788"/>
            <a:ext cx="2955925" cy="822325"/>
            <a:chOff x="3455" y="1345"/>
            <a:chExt cx="1862" cy="518"/>
          </a:xfrm>
        </p:grpSpPr>
        <p:sp>
          <p:nvSpPr>
            <p:cNvPr id="44060" name="Line 14"/>
            <p:cNvSpPr>
              <a:spLocks noChangeShapeType="1"/>
            </p:cNvSpPr>
            <p:nvPr/>
          </p:nvSpPr>
          <p:spPr bwMode="auto">
            <a:xfrm rot="10779537">
              <a:off x="3455" y="1536"/>
              <a:ext cx="336" cy="1"/>
            </a:xfrm>
            <a:prstGeom prst="line">
              <a:avLst/>
            </a:prstGeom>
            <a:noFill/>
            <a:ln w="88900">
              <a:solidFill>
                <a:schemeClr val="tx1"/>
              </a:solidFill>
              <a:round/>
              <a:headEnd type="triangle" w="med" len="med"/>
              <a:tailEnd/>
            </a:ln>
          </p:spPr>
          <p:txBody>
            <a:bodyPr wrap="none" anchor="ctr">
              <a:prstTxWarp prst="textNoShape">
                <a:avLst/>
              </a:prstTxWarp>
            </a:bodyPr>
            <a:lstStyle/>
            <a:p>
              <a:endParaRPr lang="en-US"/>
            </a:p>
          </p:txBody>
        </p:sp>
        <p:sp>
          <p:nvSpPr>
            <p:cNvPr id="44061" name="Text Box 15"/>
            <p:cNvSpPr txBox="1">
              <a:spLocks noChangeArrowheads="1"/>
            </p:cNvSpPr>
            <p:nvPr/>
          </p:nvSpPr>
          <p:spPr bwMode="auto">
            <a:xfrm>
              <a:off x="3840" y="1345"/>
              <a:ext cx="1477" cy="518"/>
            </a:xfrm>
            <a:prstGeom prst="rect">
              <a:avLst/>
            </a:prstGeom>
            <a:noFill/>
            <a:ln w="9525">
              <a:noFill/>
              <a:miter lim="800000"/>
              <a:headEnd/>
              <a:tailEnd/>
            </a:ln>
          </p:spPr>
          <p:txBody>
            <a:bodyPr wrap="none">
              <a:prstTxWarp prst="textNoShape">
                <a:avLst/>
              </a:prstTxWarp>
              <a:spAutoFit/>
            </a:bodyPr>
            <a:lstStyle/>
            <a:p>
              <a:r>
                <a:rPr lang="en-US" sz="1200" b="1" u="sng">
                  <a:latin typeface="Comic Sans MS" charset="0"/>
                </a:rPr>
                <a:t>Tertiary Interventions</a:t>
              </a:r>
              <a:endParaRPr lang="en-US" sz="1200" b="1">
                <a:latin typeface="Comic Sans MS" charset="0"/>
              </a:endParaRPr>
            </a:p>
            <a:p>
              <a:pPr>
                <a:buFontTx/>
                <a:buChar char="•"/>
              </a:pPr>
              <a:r>
                <a:rPr lang="en-US" sz="1200" b="1">
                  <a:latin typeface="Comic Sans MS" charset="0"/>
                </a:rPr>
                <a:t>Individual Students</a:t>
              </a:r>
            </a:p>
            <a:p>
              <a:pPr>
                <a:buFontTx/>
                <a:buChar char="•"/>
              </a:pPr>
              <a:r>
                <a:rPr lang="en-US" sz="1200" b="1">
                  <a:latin typeface="Comic Sans MS" charset="0"/>
                </a:rPr>
                <a:t>Assessment-based</a:t>
              </a:r>
            </a:p>
            <a:p>
              <a:pPr>
                <a:buFontTx/>
                <a:buChar char="•"/>
              </a:pPr>
              <a:r>
                <a:rPr lang="en-US" sz="1200" b="1">
                  <a:latin typeface="Comic Sans MS" charset="0"/>
                </a:rPr>
                <a:t>Intense, durable procedures</a:t>
              </a:r>
            </a:p>
          </p:txBody>
        </p:sp>
      </p:grpSp>
      <p:grpSp>
        <p:nvGrpSpPr>
          <p:cNvPr id="44044" name="Group 16"/>
          <p:cNvGrpSpPr>
            <a:grpSpLocks/>
          </p:cNvGrpSpPr>
          <p:nvPr/>
        </p:nvGrpSpPr>
        <p:grpSpPr bwMode="auto">
          <a:xfrm>
            <a:off x="301625" y="3278188"/>
            <a:ext cx="2971800" cy="1552575"/>
            <a:chOff x="192" y="1921"/>
            <a:chExt cx="1872" cy="978"/>
          </a:xfrm>
        </p:grpSpPr>
        <p:sp>
          <p:nvSpPr>
            <p:cNvPr id="44058" name="Text Box 17"/>
            <p:cNvSpPr txBox="1">
              <a:spLocks noChangeArrowheads="1"/>
            </p:cNvSpPr>
            <p:nvPr/>
          </p:nvSpPr>
          <p:spPr bwMode="auto">
            <a:xfrm>
              <a:off x="192" y="1921"/>
              <a:ext cx="1364" cy="978"/>
            </a:xfrm>
            <a:prstGeom prst="rect">
              <a:avLst/>
            </a:prstGeom>
            <a:noFill/>
            <a:ln w="9525">
              <a:noFill/>
              <a:miter lim="800000"/>
              <a:headEnd/>
              <a:tailEnd/>
            </a:ln>
          </p:spPr>
          <p:txBody>
            <a:bodyPr wrap="none">
              <a:prstTxWarp prst="textNoShape">
                <a:avLst/>
              </a:prstTxWarp>
              <a:spAutoFit/>
            </a:bodyPr>
            <a:lstStyle/>
            <a:p>
              <a:r>
                <a:rPr lang="en-US" sz="1200" b="1" u="sng">
                  <a:latin typeface="Comic Sans MS" charset="0"/>
                </a:rPr>
                <a:t>Secondary Interventions</a:t>
              </a:r>
              <a:endParaRPr lang="en-US" sz="1200" b="1">
                <a:latin typeface="Comic Sans MS" charset="0"/>
              </a:endParaRPr>
            </a:p>
            <a:p>
              <a:pPr>
                <a:buFontTx/>
                <a:buChar char="•"/>
              </a:pPr>
              <a:r>
                <a:rPr lang="en-US" sz="1200" b="1">
                  <a:latin typeface="Comic Sans MS" charset="0"/>
                </a:rPr>
                <a:t>Some students (at-risk)</a:t>
              </a:r>
            </a:p>
            <a:p>
              <a:pPr>
                <a:buFontTx/>
                <a:buChar char="•"/>
              </a:pPr>
              <a:r>
                <a:rPr lang="en-US" sz="1200" b="1">
                  <a:latin typeface="Comic Sans MS" charset="0"/>
                </a:rPr>
                <a:t>High efficiency</a:t>
              </a:r>
            </a:p>
            <a:p>
              <a:pPr>
                <a:buFontTx/>
                <a:buChar char="•"/>
              </a:pPr>
              <a:r>
                <a:rPr lang="en-US" sz="1200" b="1">
                  <a:latin typeface="Comic Sans MS" charset="0"/>
                </a:rPr>
                <a:t>Rapid response</a:t>
              </a:r>
            </a:p>
            <a:p>
              <a:pPr>
                <a:buFontTx/>
                <a:buChar char="•"/>
              </a:pPr>
              <a:r>
                <a:rPr lang="en-US" sz="1200" b="1">
                  <a:latin typeface="Comic Sans MS" charset="0"/>
                </a:rPr>
                <a:t>Small Group Interventions</a:t>
              </a:r>
            </a:p>
            <a:p>
              <a:pPr>
                <a:buFontTx/>
                <a:buChar char="•"/>
              </a:pPr>
              <a:r>
                <a:rPr lang="en-US" sz="1200" b="1">
                  <a:latin typeface="Comic Sans MS" charset="0"/>
                </a:rPr>
                <a:t> Some Individualizing</a:t>
              </a:r>
            </a:p>
            <a:p>
              <a:pPr>
                <a:buFontTx/>
                <a:buChar char="•"/>
              </a:pPr>
              <a:endParaRPr lang="en-US" sz="1200" b="1">
                <a:latin typeface="Comic Sans MS" charset="0"/>
              </a:endParaRPr>
            </a:p>
            <a:p>
              <a:endParaRPr lang="en-US" sz="1200">
                <a:latin typeface="Comic Sans MS" charset="0"/>
              </a:endParaRPr>
            </a:p>
          </p:txBody>
        </p:sp>
        <p:sp>
          <p:nvSpPr>
            <p:cNvPr id="44059" name="Line 18"/>
            <p:cNvSpPr>
              <a:spLocks noChangeShapeType="1"/>
            </p:cNvSpPr>
            <p:nvPr/>
          </p:nvSpPr>
          <p:spPr bwMode="auto">
            <a:xfrm>
              <a:off x="1728" y="2016"/>
              <a:ext cx="336" cy="0"/>
            </a:xfrm>
            <a:prstGeom prst="line">
              <a:avLst/>
            </a:prstGeom>
            <a:noFill/>
            <a:ln w="88900">
              <a:solidFill>
                <a:schemeClr val="tx1"/>
              </a:solidFill>
              <a:round/>
              <a:headEnd type="triangle" w="med" len="med"/>
              <a:tailEnd/>
            </a:ln>
          </p:spPr>
          <p:txBody>
            <a:bodyPr wrap="none" anchor="ctr">
              <a:prstTxWarp prst="textNoShape">
                <a:avLst/>
              </a:prstTxWarp>
            </a:bodyPr>
            <a:lstStyle/>
            <a:p>
              <a:endParaRPr lang="en-US"/>
            </a:p>
          </p:txBody>
        </p:sp>
      </p:grpSp>
      <p:grpSp>
        <p:nvGrpSpPr>
          <p:cNvPr id="44045" name="Group 19"/>
          <p:cNvGrpSpPr>
            <a:grpSpLocks/>
          </p:cNvGrpSpPr>
          <p:nvPr/>
        </p:nvGrpSpPr>
        <p:grpSpPr bwMode="auto">
          <a:xfrm>
            <a:off x="5788025" y="3278188"/>
            <a:ext cx="3070225" cy="1370012"/>
            <a:chOff x="3648" y="1921"/>
            <a:chExt cx="1934" cy="863"/>
          </a:xfrm>
        </p:grpSpPr>
        <p:sp>
          <p:nvSpPr>
            <p:cNvPr id="44056" name="Text Box 20"/>
            <p:cNvSpPr txBox="1">
              <a:spLocks noChangeArrowheads="1"/>
            </p:cNvSpPr>
            <p:nvPr/>
          </p:nvSpPr>
          <p:spPr bwMode="auto">
            <a:xfrm>
              <a:off x="4176" y="1921"/>
              <a:ext cx="1406" cy="863"/>
            </a:xfrm>
            <a:prstGeom prst="rect">
              <a:avLst/>
            </a:prstGeom>
            <a:noFill/>
            <a:ln w="9525">
              <a:noFill/>
              <a:miter lim="800000"/>
              <a:headEnd/>
              <a:tailEnd/>
            </a:ln>
          </p:spPr>
          <p:txBody>
            <a:bodyPr wrap="none">
              <a:prstTxWarp prst="textNoShape">
                <a:avLst/>
              </a:prstTxWarp>
              <a:spAutoFit/>
            </a:bodyPr>
            <a:lstStyle/>
            <a:p>
              <a:r>
                <a:rPr lang="en-US" sz="1200" b="1" u="sng">
                  <a:latin typeface="Comic Sans MS" charset="0"/>
                </a:rPr>
                <a:t>Secondary Interventions</a:t>
              </a:r>
              <a:endParaRPr lang="en-US" sz="1200" b="1">
                <a:latin typeface="Comic Sans MS" charset="0"/>
              </a:endParaRPr>
            </a:p>
            <a:p>
              <a:pPr>
                <a:buFontTx/>
                <a:buChar char="•"/>
              </a:pPr>
              <a:r>
                <a:rPr lang="en-US" sz="1200" b="1">
                  <a:latin typeface="Comic Sans MS" charset="0"/>
                </a:rPr>
                <a:t>Some students (at-risk)</a:t>
              </a:r>
            </a:p>
            <a:p>
              <a:pPr>
                <a:buFontTx/>
                <a:buChar char="•"/>
              </a:pPr>
              <a:r>
                <a:rPr lang="en-US" sz="1200" b="1">
                  <a:latin typeface="Comic Sans MS" charset="0"/>
                </a:rPr>
                <a:t>High efficiency</a:t>
              </a:r>
            </a:p>
            <a:p>
              <a:pPr>
                <a:buFontTx/>
                <a:buChar char="•"/>
              </a:pPr>
              <a:r>
                <a:rPr lang="en-US" sz="1200" b="1">
                  <a:latin typeface="Comic Sans MS" charset="0"/>
                </a:rPr>
                <a:t>Rapid response</a:t>
              </a:r>
            </a:p>
            <a:p>
              <a:pPr>
                <a:buFontTx/>
                <a:buChar char="•"/>
              </a:pPr>
              <a:r>
                <a:rPr lang="en-US" sz="1200" b="1">
                  <a:latin typeface="Comic Sans MS" charset="0"/>
                </a:rPr>
                <a:t> Small Group Interventions</a:t>
              </a:r>
            </a:p>
            <a:p>
              <a:pPr>
                <a:buFontTx/>
                <a:buChar char="•"/>
              </a:pPr>
              <a:r>
                <a:rPr lang="en-US" sz="1200" b="1">
                  <a:latin typeface="Comic Sans MS" charset="0"/>
                </a:rPr>
                <a:t> Some Individualizing</a:t>
              </a:r>
            </a:p>
            <a:p>
              <a:endParaRPr lang="en-US" sz="1200" b="1">
                <a:latin typeface="Comic Sans MS" charset="0"/>
              </a:endParaRPr>
            </a:p>
          </p:txBody>
        </p:sp>
        <p:sp>
          <p:nvSpPr>
            <p:cNvPr id="44057" name="Line 21"/>
            <p:cNvSpPr>
              <a:spLocks noChangeShapeType="1"/>
            </p:cNvSpPr>
            <p:nvPr/>
          </p:nvSpPr>
          <p:spPr bwMode="auto">
            <a:xfrm rot="10739161">
              <a:off x="3648" y="2016"/>
              <a:ext cx="336" cy="1"/>
            </a:xfrm>
            <a:prstGeom prst="line">
              <a:avLst/>
            </a:prstGeom>
            <a:noFill/>
            <a:ln w="88900">
              <a:solidFill>
                <a:schemeClr val="tx1"/>
              </a:solidFill>
              <a:round/>
              <a:headEnd type="triangle" w="med" len="med"/>
              <a:tailEnd/>
            </a:ln>
          </p:spPr>
          <p:txBody>
            <a:bodyPr wrap="none" anchor="ctr">
              <a:prstTxWarp prst="textNoShape">
                <a:avLst/>
              </a:prstTxWarp>
            </a:bodyPr>
            <a:lstStyle/>
            <a:p>
              <a:endParaRPr lang="en-US"/>
            </a:p>
          </p:txBody>
        </p:sp>
      </p:grpSp>
      <p:grpSp>
        <p:nvGrpSpPr>
          <p:cNvPr id="44046" name="Group 22"/>
          <p:cNvGrpSpPr>
            <a:grpSpLocks/>
          </p:cNvGrpSpPr>
          <p:nvPr/>
        </p:nvGrpSpPr>
        <p:grpSpPr bwMode="auto">
          <a:xfrm>
            <a:off x="225425" y="4878388"/>
            <a:ext cx="2514600" cy="639762"/>
            <a:chOff x="144" y="2929"/>
            <a:chExt cx="1584" cy="403"/>
          </a:xfrm>
        </p:grpSpPr>
        <p:sp>
          <p:nvSpPr>
            <p:cNvPr id="44054" name="Text Box 23"/>
            <p:cNvSpPr txBox="1">
              <a:spLocks noChangeArrowheads="1"/>
            </p:cNvSpPr>
            <p:nvPr/>
          </p:nvSpPr>
          <p:spPr bwMode="auto">
            <a:xfrm>
              <a:off x="144" y="2929"/>
              <a:ext cx="1196" cy="403"/>
            </a:xfrm>
            <a:prstGeom prst="rect">
              <a:avLst/>
            </a:prstGeom>
            <a:noFill/>
            <a:ln w="9525">
              <a:noFill/>
              <a:miter lim="800000"/>
              <a:headEnd/>
              <a:tailEnd/>
            </a:ln>
          </p:spPr>
          <p:txBody>
            <a:bodyPr wrap="none">
              <a:prstTxWarp prst="textNoShape">
                <a:avLst/>
              </a:prstTxWarp>
              <a:spAutoFit/>
            </a:bodyPr>
            <a:lstStyle/>
            <a:p>
              <a:r>
                <a:rPr lang="en-US" sz="1200" b="1" u="sng">
                  <a:latin typeface="Comic Sans MS" charset="0"/>
                </a:rPr>
                <a:t>Universal Interventions</a:t>
              </a:r>
              <a:endParaRPr lang="en-US" sz="1200" b="1">
                <a:latin typeface="Comic Sans MS" charset="0"/>
              </a:endParaRPr>
            </a:p>
            <a:p>
              <a:pPr>
                <a:buFontTx/>
                <a:buChar char="•"/>
              </a:pPr>
              <a:r>
                <a:rPr lang="en-US" sz="1200" b="1">
                  <a:latin typeface="Comic Sans MS" charset="0"/>
                </a:rPr>
                <a:t>All students</a:t>
              </a:r>
            </a:p>
            <a:p>
              <a:pPr>
                <a:buFontTx/>
                <a:buChar char="•"/>
              </a:pPr>
              <a:r>
                <a:rPr lang="en-US" sz="1200" b="1">
                  <a:latin typeface="Comic Sans MS" charset="0"/>
                </a:rPr>
                <a:t>Preventive,  proactive</a:t>
              </a:r>
            </a:p>
          </p:txBody>
        </p:sp>
        <p:sp>
          <p:nvSpPr>
            <p:cNvPr id="44055" name="Line 24"/>
            <p:cNvSpPr>
              <a:spLocks noChangeShapeType="1"/>
            </p:cNvSpPr>
            <p:nvPr/>
          </p:nvSpPr>
          <p:spPr bwMode="auto">
            <a:xfrm>
              <a:off x="1392" y="3024"/>
              <a:ext cx="336" cy="0"/>
            </a:xfrm>
            <a:prstGeom prst="line">
              <a:avLst/>
            </a:prstGeom>
            <a:noFill/>
            <a:ln w="88900">
              <a:solidFill>
                <a:schemeClr val="tx1"/>
              </a:solidFill>
              <a:round/>
              <a:headEnd type="triangle" w="med" len="med"/>
              <a:tailEnd/>
            </a:ln>
          </p:spPr>
          <p:txBody>
            <a:bodyPr wrap="none" anchor="ctr">
              <a:prstTxWarp prst="textNoShape">
                <a:avLst/>
              </a:prstTxWarp>
            </a:bodyPr>
            <a:lstStyle/>
            <a:p>
              <a:endParaRPr lang="en-US"/>
            </a:p>
          </p:txBody>
        </p:sp>
      </p:grpSp>
      <p:grpSp>
        <p:nvGrpSpPr>
          <p:cNvPr id="44047" name="Group 25"/>
          <p:cNvGrpSpPr>
            <a:grpSpLocks/>
          </p:cNvGrpSpPr>
          <p:nvPr/>
        </p:nvGrpSpPr>
        <p:grpSpPr bwMode="auto">
          <a:xfrm>
            <a:off x="6324600" y="4800600"/>
            <a:ext cx="2286000" cy="1568450"/>
            <a:chOff x="4032" y="2929"/>
            <a:chExt cx="1406" cy="310"/>
          </a:xfrm>
        </p:grpSpPr>
        <p:sp>
          <p:nvSpPr>
            <p:cNvPr id="44052" name="Text Box 26"/>
            <p:cNvSpPr txBox="1">
              <a:spLocks noChangeArrowheads="1"/>
            </p:cNvSpPr>
            <p:nvPr/>
          </p:nvSpPr>
          <p:spPr bwMode="auto">
            <a:xfrm>
              <a:off x="4407" y="2929"/>
              <a:ext cx="1031" cy="31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prstTxWarp prst="textNoShape">
                <a:avLst/>
              </a:prstTxWarp>
              <a:spAutoFit/>
              <a:scene3d>
                <a:camera prst="orthographicFront"/>
                <a:lightRig rig="threePt" dir="t"/>
              </a:scene3d>
              <a:sp3d extrusionH="57150">
                <a:bevelT w="69850" h="38100" prst="cross"/>
              </a:sp3d>
            </a:bodyPr>
            <a:lstStyle/>
            <a:p>
              <a:pPr algn="ctr">
                <a:defRPr/>
              </a:pPr>
              <a:r>
                <a:rPr lang="en-US" sz="1600" b="1" u="sng" dirty="0">
                  <a:effectLst>
                    <a:glow rad="63500">
                      <a:schemeClr val="accent1">
                        <a:alpha val="75000"/>
                      </a:schemeClr>
                    </a:glow>
                  </a:effectLst>
                  <a:latin typeface="Comic Sans MS" pitchFamily="-112" charset="0"/>
                </a:rPr>
                <a:t>Universal Interventions</a:t>
              </a:r>
              <a:endParaRPr lang="en-US" sz="1600" b="1" dirty="0">
                <a:effectLst>
                  <a:glow rad="63500">
                    <a:schemeClr val="accent1">
                      <a:alpha val="75000"/>
                    </a:schemeClr>
                  </a:glow>
                </a:effectLst>
                <a:latin typeface="Comic Sans MS" pitchFamily="-112" charset="0"/>
              </a:endParaRPr>
            </a:p>
            <a:p>
              <a:pPr>
                <a:buFontTx/>
                <a:buChar char="•"/>
                <a:defRPr/>
              </a:pPr>
              <a:r>
                <a:rPr lang="en-US" sz="1600" b="1" dirty="0">
                  <a:effectLst>
                    <a:glow rad="63500">
                      <a:schemeClr val="accent1">
                        <a:alpha val="75000"/>
                      </a:schemeClr>
                    </a:glow>
                  </a:effectLst>
                  <a:latin typeface="Comic Sans MS" pitchFamily="-112" charset="0"/>
                </a:rPr>
                <a:t>All settings</a:t>
              </a:r>
            </a:p>
            <a:p>
              <a:pPr>
                <a:buFontTx/>
                <a:buChar char="•"/>
                <a:defRPr/>
              </a:pPr>
              <a:r>
                <a:rPr lang="en-US" sz="1600" b="1" dirty="0">
                  <a:effectLst>
                    <a:glow rad="63500">
                      <a:schemeClr val="accent1">
                        <a:alpha val="75000"/>
                      </a:schemeClr>
                    </a:glow>
                  </a:effectLst>
                  <a:latin typeface="Comic Sans MS" pitchFamily="-112" charset="0"/>
                </a:rPr>
                <a:t>All students</a:t>
              </a:r>
            </a:p>
            <a:p>
              <a:pPr>
                <a:buFontTx/>
                <a:buChar char="•"/>
                <a:defRPr/>
              </a:pPr>
              <a:r>
                <a:rPr lang="en-US" sz="1600" b="1" dirty="0">
                  <a:effectLst>
                    <a:glow rad="63500">
                      <a:schemeClr val="accent1">
                        <a:alpha val="75000"/>
                      </a:schemeClr>
                    </a:glow>
                  </a:effectLst>
                  <a:latin typeface="Comic Sans MS" pitchFamily="-112" charset="0"/>
                </a:rPr>
                <a:t>Preventive </a:t>
              </a:r>
            </a:p>
            <a:p>
              <a:pPr>
                <a:buFontTx/>
                <a:buChar char="•"/>
                <a:defRPr/>
              </a:pPr>
              <a:r>
                <a:rPr lang="en-US" sz="1600" b="1" dirty="0">
                  <a:effectLst>
                    <a:glow rad="63500">
                      <a:schemeClr val="accent1">
                        <a:alpha val="75000"/>
                      </a:schemeClr>
                    </a:glow>
                  </a:effectLst>
                  <a:latin typeface="Comic Sans MS" pitchFamily="-112" charset="0"/>
                </a:rPr>
                <a:t>Proactive</a:t>
              </a:r>
            </a:p>
          </p:txBody>
        </p:sp>
        <p:sp>
          <p:nvSpPr>
            <p:cNvPr id="44053" name="Line 27"/>
            <p:cNvSpPr>
              <a:spLocks noChangeShapeType="1"/>
            </p:cNvSpPr>
            <p:nvPr/>
          </p:nvSpPr>
          <p:spPr bwMode="auto">
            <a:xfrm rot="10779294">
              <a:off x="4032" y="3024"/>
              <a:ext cx="336" cy="1"/>
            </a:xfrm>
            <a:prstGeom prst="line">
              <a:avLst/>
            </a:prstGeom>
            <a:noFill/>
            <a:ln w="88900">
              <a:solidFill>
                <a:schemeClr val="tx1"/>
              </a:solidFill>
              <a:round/>
              <a:headEnd type="triangle" w="med" len="med"/>
              <a:tailEnd/>
            </a:ln>
          </p:spPr>
          <p:txBody>
            <a:bodyPr wrap="none" anchor="ctr">
              <a:prstTxWarp prst="textNoShape">
                <a:avLst/>
              </a:prstTxWarp>
            </a:bodyPr>
            <a:lstStyle/>
            <a:p>
              <a:endParaRPr lang="en-US"/>
            </a:p>
          </p:txBody>
        </p:sp>
      </p:grpSp>
      <p:graphicFrame>
        <p:nvGraphicFramePr>
          <p:cNvPr id="44034" name="Object 2"/>
          <p:cNvGraphicFramePr>
            <a:graphicFrameLocks noChangeAspect="1"/>
          </p:cNvGraphicFramePr>
          <p:nvPr/>
        </p:nvGraphicFramePr>
        <p:xfrm>
          <a:off x="3200400" y="2286000"/>
          <a:ext cx="1295400" cy="4267200"/>
        </p:xfrm>
        <a:graphic>
          <a:graphicData uri="http://schemas.openxmlformats.org/presentationml/2006/ole">
            <p:oleObj spid="_x0000_s44034" name="Drawing" r:id="rId4" imgW="1295640" imgH="4410360" progId="">
              <p:embed/>
            </p:oleObj>
          </a:graphicData>
        </a:graphic>
      </p:graphicFrame>
      <p:graphicFrame>
        <p:nvGraphicFramePr>
          <p:cNvPr id="44035" name="Object 3"/>
          <p:cNvGraphicFramePr>
            <a:graphicFrameLocks noChangeAspect="1"/>
          </p:cNvGraphicFramePr>
          <p:nvPr/>
        </p:nvGraphicFramePr>
        <p:xfrm>
          <a:off x="4568825" y="2286000"/>
          <a:ext cx="1285875" cy="4267200"/>
        </p:xfrm>
        <a:graphic>
          <a:graphicData uri="http://schemas.openxmlformats.org/presentationml/2006/ole">
            <p:oleObj spid="_x0000_s44035" name="Drawing" r:id="rId5" imgW="1286280" imgH="4410360" progId="">
              <p:embed/>
            </p:oleObj>
          </a:graphicData>
        </a:graphic>
      </p:graphicFrame>
      <p:sp>
        <p:nvSpPr>
          <p:cNvPr id="44048" name="Rectangle 30"/>
          <p:cNvSpPr>
            <a:spLocks noChangeArrowheads="1"/>
          </p:cNvSpPr>
          <p:nvPr/>
        </p:nvSpPr>
        <p:spPr bwMode="auto">
          <a:xfrm>
            <a:off x="533400" y="990600"/>
            <a:ext cx="8229600" cy="457200"/>
          </a:xfrm>
          <a:prstGeom prst="rect">
            <a:avLst/>
          </a:prstGeom>
          <a:noFill/>
          <a:ln w="9525">
            <a:noFill/>
            <a:miter lim="800000"/>
            <a:headEnd/>
            <a:tailEnd/>
          </a:ln>
        </p:spPr>
        <p:txBody>
          <a:bodyPr anchor="b">
            <a:prstTxWarp prst="textNoShape">
              <a:avLst/>
            </a:prstTxWarp>
          </a:bodyPr>
          <a:lstStyle/>
          <a:p>
            <a:pPr algn="ctr" eaLnBrk="1" hangingPunct="1"/>
            <a:r>
              <a:rPr lang="en-US" b="1">
                <a:solidFill>
                  <a:schemeClr val="tx2"/>
                </a:solidFill>
                <a:latin typeface="Comic Sans MS" charset="0"/>
              </a:rPr>
              <a:t>Designing School-Wide Systems for Student Success</a:t>
            </a:r>
            <a:br>
              <a:rPr lang="en-US" b="1">
                <a:solidFill>
                  <a:schemeClr val="tx2"/>
                </a:solidFill>
                <a:latin typeface="Comic Sans MS" charset="0"/>
              </a:rPr>
            </a:br>
            <a:r>
              <a:rPr lang="en-US" b="1">
                <a:solidFill>
                  <a:schemeClr val="tx2"/>
                </a:solidFill>
                <a:latin typeface="Comic Sans MS" charset="0"/>
              </a:rPr>
              <a:t>A </a:t>
            </a:r>
            <a:r>
              <a:rPr lang="en-US" b="1">
                <a:solidFill>
                  <a:srgbClr val="FF0000"/>
                </a:solidFill>
                <a:latin typeface="Comic Sans MS" charset="0"/>
              </a:rPr>
              <a:t>Response to Intervention</a:t>
            </a:r>
            <a:r>
              <a:rPr lang="en-US" b="1">
                <a:solidFill>
                  <a:schemeClr val="tx2"/>
                </a:solidFill>
                <a:latin typeface="Comic Sans MS" charset="0"/>
              </a:rPr>
              <a:t> Model</a:t>
            </a:r>
          </a:p>
        </p:txBody>
      </p:sp>
      <p:sp>
        <p:nvSpPr>
          <p:cNvPr id="44049" name="Text Box 31"/>
          <p:cNvSpPr txBox="1">
            <a:spLocks noChangeArrowheads="1"/>
          </p:cNvSpPr>
          <p:nvPr/>
        </p:nvSpPr>
        <p:spPr bwMode="auto">
          <a:xfrm>
            <a:off x="457200" y="1905000"/>
            <a:ext cx="2962275" cy="457200"/>
          </a:xfrm>
          <a:prstGeom prst="rect">
            <a:avLst/>
          </a:prstGeom>
          <a:noFill/>
          <a:ln w="9525">
            <a:noFill/>
            <a:miter lim="800000"/>
            <a:headEnd/>
            <a:tailEnd/>
          </a:ln>
        </p:spPr>
        <p:txBody>
          <a:bodyPr wrap="none">
            <a:prstTxWarp prst="textNoShape">
              <a:avLst/>
            </a:prstTxWarp>
            <a:spAutoFit/>
          </a:bodyPr>
          <a:lstStyle/>
          <a:p>
            <a:pPr eaLnBrk="1" hangingPunct="1"/>
            <a:r>
              <a:rPr lang="en-US" b="1"/>
              <a:t>Academic Systems</a:t>
            </a:r>
          </a:p>
        </p:txBody>
      </p:sp>
      <p:sp>
        <p:nvSpPr>
          <p:cNvPr id="44050" name="Text Box 32"/>
          <p:cNvSpPr txBox="1">
            <a:spLocks noChangeArrowheads="1"/>
          </p:cNvSpPr>
          <p:nvPr/>
        </p:nvSpPr>
        <p:spPr bwMode="auto">
          <a:xfrm>
            <a:off x="5410200" y="1905000"/>
            <a:ext cx="3081338" cy="457200"/>
          </a:xfrm>
          <a:prstGeom prst="rect">
            <a:avLst/>
          </a:prstGeom>
          <a:noFill/>
          <a:ln w="9525">
            <a:noFill/>
            <a:miter lim="800000"/>
            <a:headEnd/>
            <a:tailEnd/>
          </a:ln>
        </p:spPr>
        <p:txBody>
          <a:bodyPr wrap="none">
            <a:prstTxWarp prst="textNoShape">
              <a:avLst/>
            </a:prstTxWarp>
            <a:spAutoFit/>
          </a:bodyPr>
          <a:lstStyle/>
          <a:p>
            <a:pPr eaLnBrk="1" hangingPunct="1"/>
            <a:r>
              <a:rPr lang="en-US" b="1"/>
              <a:t>Behavioral Systems</a:t>
            </a:r>
          </a:p>
        </p:txBody>
      </p:sp>
      <p:sp>
        <p:nvSpPr>
          <p:cNvPr id="44051" name="Rectangle 33"/>
          <p:cNvSpPr>
            <a:spLocks noChangeArrowheads="1"/>
          </p:cNvSpPr>
          <p:nvPr/>
        </p:nvSpPr>
        <p:spPr bwMode="auto">
          <a:xfrm>
            <a:off x="377825" y="5816600"/>
            <a:ext cx="2916238" cy="701675"/>
          </a:xfrm>
          <a:prstGeom prst="rect">
            <a:avLst/>
          </a:prstGeom>
          <a:noFill/>
          <a:ln w="9525">
            <a:noFill/>
            <a:miter lim="800000"/>
            <a:headEnd/>
            <a:tailEnd/>
          </a:ln>
        </p:spPr>
        <p:txBody>
          <a:bodyPr wrap="none">
            <a:prstTxWarp prst="textNoShape">
              <a:avLst/>
            </a:prstTxWarp>
            <a:spAutoFit/>
          </a:bodyPr>
          <a:lstStyle/>
          <a:p>
            <a:pPr eaLnBrk="1" hangingPunct="1"/>
            <a:r>
              <a:rPr lang="en-US" sz="1000"/>
              <a:t>Adapted from “What is schoo-wide PBS?” OSEP</a:t>
            </a:r>
          </a:p>
          <a:p>
            <a:pPr eaLnBrk="1" hangingPunct="1"/>
            <a:r>
              <a:rPr lang="en-US" sz="1000"/>
              <a:t>Technical assistance on positive behavioral</a:t>
            </a:r>
          </a:p>
          <a:p>
            <a:pPr eaLnBrk="1" hangingPunct="1"/>
            <a:r>
              <a:rPr lang="en-US" sz="1000"/>
              <a:t>Interventions and supports.Accessed at </a:t>
            </a:r>
          </a:p>
          <a:p>
            <a:pPr eaLnBrk="1" hangingPunct="1"/>
            <a:r>
              <a:rPr lang="en-US" sz="1000"/>
              <a:t>http://www.pbis.org/schoolwide.htm</a:t>
            </a:r>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 Checkpoint #1 – </a:t>
            </a:r>
            <a:br>
              <a:rPr lang="en-US" dirty="0" smtClean="0"/>
            </a:br>
            <a:r>
              <a:rPr lang="en-US" dirty="0" smtClean="0"/>
              <a:t>“P” is for “Positive”</a:t>
            </a:r>
            <a:endParaRPr lang="en-US" dirty="0"/>
          </a:p>
        </p:txBody>
      </p:sp>
      <p:sp>
        <p:nvSpPr>
          <p:cNvPr id="3" name="Content Placeholder 2"/>
          <p:cNvSpPr>
            <a:spLocks noGrp="1"/>
          </p:cNvSpPr>
          <p:nvPr>
            <p:ph idx="1"/>
          </p:nvPr>
        </p:nvSpPr>
        <p:spPr/>
        <p:txBody>
          <a:bodyPr/>
          <a:lstStyle/>
          <a:p>
            <a:r>
              <a:rPr lang="en-US" dirty="0" smtClean="0"/>
              <a:t>What is your initial impression about how PBIS could </a:t>
            </a:r>
            <a:r>
              <a:rPr lang="en-US" b="1" i="1" dirty="0" smtClean="0"/>
              <a:t>positively</a:t>
            </a:r>
            <a:r>
              <a:rPr lang="en-US" dirty="0" smtClean="0"/>
              <a:t> impact your school?</a:t>
            </a:r>
            <a:endParaRPr lang="en-US" dirty="0"/>
          </a:p>
        </p:txBody>
      </p:sp>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Rotation #2 Objectives</a:t>
            </a:r>
            <a:endParaRPr lang="en-US" dirty="0"/>
          </a:p>
        </p:txBody>
      </p:sp>
      <p:sp>
        <p:nvSpPr>
          <p:cNvPr id="3" name="Content Placeholder 2"/>
          <p:cNvSpPr>
            <a:spLocks noGrp="1"/>
          </p:cNvSpPr>
          <p:nvPr>
            <p:ph idx="1"/>
          </p:nvPr>
        </p:nvSpPr>
        <p:spPr/>
        <p:txBody>
          <a:bodyPr/>
          <a:lstStyle/>
          <a:p>
            <a:r>
              <a:rPr lang="en-US" dirty="0" smtClean="0"/>
              <a:t>The team will: </a:t>
            </a:r>
          </a:p>
          <a:p>
            <a:pPr>
              <a:buNone/>
            </a:pPr>
            <a:r>
              <a:rPr lang="en-US" dirty="0" smtClean="0"/>
              <a:t>-connect the importance of teaching behavior and behavioral outcomes.</a:t>
            </a:r>
          </a:p>
          <a:p>
            <a:pPr>
              <a:buNone/>
            </a:pPr>
            <a:r>
              <a:rPr lang="en-US" dirty="0" smtClean="0"/>
              <a:t>-draft school-wide behavioral expectations. </a:t>
            </a:r>
          </a:p>
          <a:p>
            <a:pPr>
              <a:buNone/>
            </a:pPr>
            <a:r>
              <a:rPr lang="en-US" dirty="0" smtClean="0"/>
              <a:t>-create a behavioral matrix.</a:t>
            </a:r>
          </a:p>
          <a:p>
            <a:pPr>
              <a:buNone/>
            </a:pPr>
            <a:r>
              <a:rPr lang="en-US" dirty="0" smtClean="0"/>
              <a:t>-learn the function of school behavioral systems.</a:t>
            </a:r>
            <a:endParaRPr lang="en-US" dirty="0"/>
          </a:p>
        </p:txBody>
      </p:sp>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a:ea typeface="ＭＳ Ｐゴシック" charset="-128"/>
                <a:cs typeface="ＭＳ Ｐゴシック" charset="-128"/>
              </a:rPr>
              <a:t>Teaching</a:t>
            </a:r>
          </a:p>
        </p:txBody>
      </p:sp>
      <p:sp>
        <p:nvSpPr>
          <p:cNvPr id="141315" name="Rectangle 3"/>
          <p:cNvSpPr>
            <a:spLocks noGrp="1" noChangeArrowheads="1"/>
          </p:cNvSpPr>
          <p:nvPr>
            <p:ph type="body" idx="1"/>
          </p:nvPr>
        </p:nvSpPr>
        <p:spPr/>
        <p:txBody>
          <a:bodyPr/>
          <a:lstStyle/>
          <a:p>
            <a:pPr algn="ctr" eaLnBrk="1" hangingPunct="1">
              <a:buFont typeface="Arial" charset="0"/>
              <a:buNone/>
            </a:pPr>
            <a:r>
              <a:rPr lang="en-US" sz="2700">
                <a:ea typeface="ＭＳ Ｐゴシック" charset="-128"/>
                <a:cs typeface="ＭＳ Ｐゴシック" charset="-128"/>
              </a:rPr>
              <a:t>“If a child does not know how to read, we </a:t>
            </a:r>
            <a:r>
              <a:rPr lang="en-US" sz="2700" b="1">
                <a:ea typeface="ＭＳ Ｐゴシック" charset="-128"/>
                <a:cs typeface="ＭＳ Ｐゴシック" charset="-128"/>
              </a:rPr>
              <a:t>teach</a:t>
            </a:r>
            <a:endParaRPr lang="en-US" sz="2700">
              <a:ea typeface="ＭＳ Ｐゴシック" charset="-128"/>
              <a:cs typeface="ＭＳ Ｐゴシック" charset="-128"/>
            </a:endParaRPr>
          </a:p>
          <a:p>
            <a:pPr algn="ctr" eaLnBrk="1" hangingPunct="1">
              <a:buFont typeface="Arial" charset="0"/>
              <a:buNone/>
            </a:pPr>
            <a:r>
              <a:rPr lang="en-US" sz="2700">
                <a:ea typeface="ＭＳ Ｐゴシック" charset="-128"/>
                <a:cs typeface="ＭＳ Ｐゴシック" charset="-128"/>
              </a:rPr>
              <a:t>If a child does not know how to swim, we </a:t>
            </a:r>
            <a:r>
              <a:rPr lang="en-US" sz="2700" b="1">
                <a:ea typeface="ＭＳ Ｐゴシック" charset="-128"/>
                <a:cs typeface="ＭＳ Ｐゴシック" charset="-128"/>
              </a:rPr>
              <a:t>teach</a:t>
            </a:r>
            <a:endParaRPr lang="en-US" sz="2700">
              <a:ea typeface="ＭＳ Ｐゴシック" charset="-128"/>
              <a:cs typeface="ＭＳ Ｐゴシック" charset="-128"/>
            </a:endParaRPr>
          </a:p>
          <a:p>
            <a:pPr algn="ctr" eaLnBrk="1" hangingPunct="1">
              <a:buFont typeface="Arial" charset="0"/>
              <a:buNone/>
            </a:pPr>
            <a:r>
              <a:rPr lang="en-US" sz="2700">
                <a:ea typeface="ＭＳ Ｐゴシック" charset="-128"/>
                <a:cs typeface="ＭＳ Ｐゴシック" charset="-128"/>
              </a:rPr>
              <a:t>If a child does not know how to multiply, we </a:t>
            </a:r>
            <a:r>
              <a:rPr lang="en-US" sz="2700" b="1">
                <a:ea typeface="ＭＳ Ｐゴシック" charset="-128"/>
                <a:cs typeface="ＭＳ Ｐゴシック" charset="-128"/>
              </a:rPr>
              <a:t>teach</a:t>
            </a:r>
            <a:endParaRPr lang="en-US" sz="2700">
              <a:ea typeface="ＭＳ Ｐゴシック" charset="-128"/>
              <a:cs typeface="ＭＳ Ｐゴシック" charset="-128"/>
            </a:endParaRPr>
          </a:p>
          <a:p>
            <a:pPr algn="ctr" eaLnBrk="1" hangingPunct="1">
              <a:buFont typeface="Arial" charset="0"/>
              <a:buNone/>
            </a:pPr>
            <a:r>
              <a:rPr lang="en-US" sz="2700">
                <a:ea typeface="ＭＳ Ｐゴシック" charset="-128"/>
                <a:cs typeface="ＭＳ Ｐゴシック" charset="-128"/>
              </a:rPr>
              <a:t>If a child does not know how to drive, we </a:t>
            </a:r>
            <a:r>
              <a:rPr lang="en-US" sz="2700" b="1">
                <a:ea typeface="ＭＳ Ｐゴシック" charset="-128"/>
                <a:cs typeface="ＭＳ Ｐゴシック" charset="-128"/>
              </a:rPr>
              <a:t>teach</a:t>
            </a:r>
            <a:endParaRPr lang="en-US" sz="2700">
              <a:ea typeface="ＭＳ Ｐゴシック" charset="-128"/>
              <a:cs typeface="ＭＳ Ｐゴシック" charset="-128"/>
            </a:endParaRPr>
          </a:p>
          <a:p>
            <a:pPr algn="ctr" eaLnBrk="1" hangingPunct="1">
              <a:buFont typeface="Arial" charset="0"/>
              <a:buNone/>
            </a:pPr>
            <a:r>
              <a:rPr lang="en-US" sz="2700">
                <a:ea typeface="ＭＳ Ｐゴシック" charset="-128"/>
                <a:cs typeface="ＭＳ Ｐゴシック" charset="-128"/>
              </a:rPr>
              <a:t>If a child does not know how to behave</a:t>
            </a:r>
          </a:p>
          <a:p>
            <a:pPr algn="ctr" eaLnBrk="1" hangingPunct="1">
              <a:buFont typeface="Arial" charset="0"/>
              <a:buNone/>
            </a:pPr>
            <a:r>
              <a:rPr lang="en-US" sz="2700">
                <a:ea typeface="ＭＳ Ｐゴシック" charset="-128"/>
                <a:cs typeface="ＭＳ Ｐゴシック" charset="-128"/>
              </a:rPr>
              <a:t>we </a:t>
            </a:r>
            <a:r>
              <a:rPr lang="en-US" sz="2700" b="1">
                <a:ea typeface="ＭＳ Ｐゴシック" charset="-128"/>
                <a:cs typeface="ＭＳ Ｐゴシック" charset="-128"/>
              </a:rPr>
              <a:t>teach</a:t>
            </a:r>
            <a:r>
              <a:rPr lang="en-US" sz="2700">
                <a:ea typeface="ＭＳ Ｐゴシック" charset="-128"/>
                <a:cs typeface="ＭＳ Ｐゴシック" charset="-128"/>
              </a:rPr>
              <a:t>?…</a:t>
            </a:r>
            <a:r>
              <a:rPr lang="en-US" sz="2700" b="1">
                <a:ea typeface="ＭＳ Ｐゴシック" charset="-128"/>
                <a:cs typeface="ＭＳ Ｐゴシック" charset="-128"/>
              </a:rPr>
              <a:t>punish</a:t>
            </a:r>
            <a:r>
              <a:rPr lang="en-US" sz="2700">
                <a:ea typeface="ＭＳ Ｐゴシック" charset="-128"/>
                <a:cs typeface="ＭＳ Ｐゴシック" charset="-128"/>
              </a:rPr>
              <a:t>?”</a:t>
            </a:r>
            <a:endParaRPr lang="en-US" sz="3000">
              <a:ea typeface="ＭＳ Ｐゴシック" charset="-128"/>
              <a:cs typeface="ＭＳ Ｐゴシック" charset="-128"/>
            </a:endParaRPr>
          </a:p>
          <a:p>
            <a:pPr eaLnBrk="1" hangingPunct="1"/>
            <a:endParaRPr lang="en-US" sz="3000">
              <a:ea typeface="ＭＳ Ｐゴシック" charset="-128"/>
              <a:cs typeface="ＭＳ Ｐゴシック" charset="-128"/>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1315">
                                            <p:txEl>
                                              <p:pRg st="0" end="0"/>
                                            </p:txEl>
                                          </p:spTgt>
                                        </p:tgtEl>
                                        <p:attrNameLst>
                                          <p:attrName>style.visibility</p:attrName>
                                        </p:attrNameLst>
                                      </p:cBhvr>
                                      <p:to>
                                        <p:strVal val="visible"/>
                                      </p:to>
                                    </p:set>
                                    <p:animEffect transition="in" filter="wipe(left)">
                                      <p:cBhvr>
                                        <p:cTn id="7" dur="500"/>
                                        <p:tgtEl>
                                          <p:spTgt spid="1413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1315">
                                            <p:txEl>
                                              <p:pRg st="1" end="1"/>
                                            </p:txEl>
                                          </p:spTgt>
                                        </p:tgtEl>
                                        <p:attrNameLst>
                                          <p:attrName>style.visibility</p:attrName>
                                        </p:attrNameLst>
                                      </p:cBhvr>
                                      <p:to>
                                        <p:strVal val="visible"/>
                                      </p:to>
                                    </p:set>
                                    <p:animEffect transition="in" filter="wipe(left)">
                                      <p:cBhvr>
                                        <p:cTn id="12" dur="500"/>
                                        <p:tgtEl>
                                          <p:spTgt spid="1413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1315">
                                            <p:txEl>
                                              <p:pRg st="2" end="2"/>
                                            </p:txEl>
                                          </p:spTgt>
                                        </p:tgtEl>
                                        <p:attrNameLst>
                                          <p:attrName>style.visibility</p:attrName>
                                        </p:attrNameLst>
                                      </p:cBhvr>
                                      <p:to>
                                        <p:strVal val="visible"/>
                                      </p:to>
                                    </p:set>
                                    <p:animEffect transition="in" filter="wipe(left)">
                                      <p:cBhvr>
                                        <p:cTn id="17" dur="500"/>
                                        <p:tgtEl>
                                          <p:spTgt spid="1413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1315">
                                            <p:txEl>
                                              <p:pRg st="3" end="3"/>
                                            </p:txEl>
                                          </p:spTgt>
                                        </p:tgtEl>
                                        <p:attrNameLst>
                                          <p:attrName>style.visibility</p:attrName>
                                        </p:attrNameLst>
                                      </p:cBhvr>
                                      <p:to>
                                        <p:strVal val="visible"/>
                                      </p:to>
                                    </p:set>
                                    <p:animEffect transition="in" filter="wipe(left)">
                                      <p:cBhvr>
                                        <p:cTn id="22" dur="500"/>
                                        <p:tgtEl>
                                          <p:spTgt spid="14131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1315">
                                            <p:txEl>
                                              <p:pRg st="4" end="4"/>
                                            </p:txEl>
                                          </p:spTgt>
                                        </p:tgtEl>
                                        <p:attrNameLst>
                                          <p:attrName>style.visibility</p:attrName>
                                        </p:attrNameLst>
                                      </p:cBhvr>
                                      <p:to>
                                        <p:strVal val="visible"/>
                                      </p:to>
                                    </p:set>
                                    <p:animEffect transition="in" filter="wipe(left)">
                                      <p:cBhvr>
                                        <p:cTn id="27" dur="500"/>
                                        <p:tgtEl>
                                          <p:spTgt spid="14131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41315">
                                            <p:txEl>
                                              <p:pRg st="5" end="5"/>
                                            </p:txEl>
                                          </p:spTgt>
                                        </p:tgtEl>
                                        <p:attrNameLst>
                                          <p:attrName>style.visibility</p:attrName>
                                        </p:attrNameLst>
                                      </p:cBhvr>
                                      <p:to>
                                        <p:strVal val="visible"/>
                                      </p:to>
                                    </p:set>
                                    <p:animEffect transition="in" filter="wipe(left)">
                                      <p:cBhvr>
                                        <p:cTn id="32" dur="500"/>
                                        <p:tgtEl>
                                          <p:spTgt spid="14131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5" grpId="0" build="p" autoUpdateAnimBg="0"/>
    </p:bld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a:ea typeface="ＭＳ Ｐゴシック" charset="-128"/>
                <a:cs typeface="ＭＳ Ｐゴシック" charset="-128"/>
              </a:rPr>
              <a:t>Teaching (cont’d)</a:t>
            </a:r>
          </a:p>
        </p:txBody>
      </p:sp>
      <p:sp>
        <p:nvSpPr>
          <p:cNvPr id="143363" name="Rectangle 3"/>
          <p:cNvSpPr>
            <a:spLocks noGrp="1" noChangeArrowheads="1"/>
          </p:cNvSpPr>
          <p:nvPr>
            <p:ph type="body" idx="1"/>
          </p:nvPr>
        </p:nvSpPr>
        <p:spPr/>
        <p:txBody>
          <a:bodyPr/>
          <a:lstStyle/>
          <a:p>
            <a:pPr eaLnBrk="1" hangingPunct="1"/>
            <a:r>
              <a:rPr lang="en-US">
                <a:ea typeface="ＭＳ Ｐゴシック" charset="-128"/>
                <a:cs typeface="ＭＳ Ｐゴシック" charset="-128"/>
              </a:rPr>
              <a:t>If we understand that behavioral skills are learned, it is necessary to teach expected behaviors as we would academic skills.</a:t>
            </a:r>
          </a:p>
          <a:p>
            <a:pPr lvl="1" eaLnBrk="1" hangingPunct="1"/>
            <a:r>
              <a:rPr lang="en-US"/>
              <a:t>You don’t tell a student, “Well you should have learned how to add in second grade.  I really can’t teach you how to add now in third grade.”</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3363">
                                            <p:txEl>
                                              <p:pRg st="0" end="0"/>
                                            </p:txEl>
                                          </p:spTgt>
                                        </p:tgtEl>
                                        <p:attrNameLst>
                                          <p:attrName>style.visibility</p:attrName>
                                        </p:attrNameLst>
                                      </p:cBhvr>
                                      <p:to>
                                        <p:strVal val="visible"/>
                                      </p:to>
                                    </p:set>
                                    <p:animEffect transition="in" filter="wipe(left)">
                                      <p:cBhvr>
                                        <p:cTn id="7" dur="500"/>
                                        <p:tgtEl>
                                          <p:spTgt spid="14336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43363">
                                            <p:txEl>
                                              <p:pRg st="1" end="1"/>
                                            </p:txEl>
                                          </p:spTgt>
                                        </p:tgtEl>
                                        <p:attrNameLst>
                                          <p:attrName>style.visibility</p:attrName>
                                        </p:attrNameLst>
                                      </p:cBhvr>
                                      <p:to>
                                        <p:strVal val="visible"/>
                                      </p:to>
                                    </p:set>
                                    <p:animEffect transition="in" filter="wipe(left)">
                                      <p:cBhvr>
                                        <p:cTn id="10" dur="500"/>
                                        <p:tgtEl>
                                          <p:spTgt spid="1433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3" grpId="0" build="p" autoUpdateAnimBg="0"/>
    </p:bld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PV Panther Pride Video Example</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ransition>
    <p:wipe dir="r"/>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a:ea typeface="ＭＳ Ｐゴシック" charset="-128"/>
                <a:cs typeface="ＭＳ Ｐゴシック" charset="-128"/>
              </a:rPr>
              <a:t>Tips for Teaching Behavior</a:t>
            </a:r>
          </a:p>
        </p:txBody>
      </p:sp>
      <p:sp>
        <p:nvSpPr>
          <p:cNvPr id="144387" name="Rectangle 3"/>
          <p:cNvSpPr>
            <a:spLocks noGrp="1" noChangeArrowheads="1"/>
          </p:cNvSpPr>
          <p:nvPr>
            <p:ph type="body" idx="1"/>
          </p:nvPr>
        </p:nvSpPr>
        <p:spPr/>
        <p:txBody>
          <a:bodyPr/>
          <a:lstStyle/>
          <a:p>
            <a:pPr eaLnBrk="1" hangingPunct="1"/>
            <a:r>
              <a:rPr lang="en-US" sz="2800">
                <a:ea typeface="ＭＳ Ｐゴシック" charset="-128"/>
                <a:cs typeface="ＭＳ Ｐゴシック" charset="-128"/>
              </a:rPr>
              <a:t>Practice what should be conducted in actual setting whenever possible</a:t>
            </a:r>
          </a:p>
          <a:p>
            <a:pPr eaLnBrk="1" hangingPunct="1"/>
            <a:r>
              <a:rPr lang="en-US" sz="2800">
                <a:ea typeface="ＭＳ Ｐゴシック" charset="-128"/>
                <a:cs typeface="ＭＳ Ｐゴシック" charset="-128"/>
              </a:rPr>
              <a:t>Use high frequency, positive acknowledgements</a:t>
            </a:r>
          </a:p>
          <a:p>
            <a:pPr eaLnBrk="1" hangingPunct="1"/>
            <a:r>
              <a:rPr lang="en-US" sz="2800">
                <a:ea typeface="ＭＳ Ｐゴシック" charset="-128"/>
                <a:cs typeface="ＭＳ Ｐゴシック" charset="-128"/>
              </a:rPr>
              <a:t>Teach to all students by all adults in the building</a:t>
            </a:r>
          </a:p>
          <a:p>
            <a:pPr eaLnBrk="1" hangingPunct="1"/>
            <a:r>
              <a:rPr lang="en-US" sz="2800">
                <a:ea typeface="ＭＳ Ｐゴシック" charset="-128"/>
                <a:cs typeface="ＭＳ Ｐゴシック" charset="-128"/>
              </a:rPr>
              <a:t>Lessons to be embedded into subject area curriculum</a:t>
            </a:r>
          </a:p>
          <a:p>
            <a:pPr eaLnBrk="1" hangingPunct="1"/>
            <a:r>
              <a:rPr lang="en-US" sz="2800">
                <a:ea typeface="ＭＳ Ｐゴシック" charset="-128"/>
                <a:cs typeface="ＭＳ Ｐゴシック" charset="-128"/>
              </a:rPr>
              <a:t>Show examples</a:t>
            </a:r>
          </a:p>
          <a:p>
            <a:pPr lvl="1" eaLnBrk="1" hangingPunct="1"/>
            <a:r>
              <a:rPr lang="en-US" sz="2400"/>
              <a:t>Have students practice examples</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4387">
                                            <p:txEl>
                                              <p:pRg st="0" end="0"/>
                                            </p:txEl>
                                          </p:spTgt>
                                        </p:tgtEl>
                                        <p:attrNameLst>
                                          <p:attrName>style.visibility</p:attrName>
                                        </p:attrNameLst>
                                      </p:cBhvr>
                                      <p:to>
                                        <p:strVal val="visible"/>
                                      </p:to>
                                    </p:set>
                                    <p:animEffect transition="in" filter="wipe(left)">
                                      <p:cBhvr>
                                        <p:cTn id="7" dur="500"/>
                                        <p:tgtEl>
                                          <p:spTgt spid="1443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4387">
                                            <p:txEl>
                                              <p:pRg st="1" end="1"/>
                                            </p:txEl>
                                          </p:spTgt>
                                        </p:tgtEl>
                                        <p:attrNameLst>
                                          <p:attrName>style.visibility</p:attrName>
                                        </p:attrNameLst>
                                      </p:cBhvr>
                                      <p:to>
                                        <p:strVal val="visible"/>
                                      </p:to>
                                    </p:set>
                                    <p:animEffect transition="in" filter="wipe(left)">
                                      <p:cBhvr>
                                        <p:cTn id="12" dur="500"/>
                                        <p:tgtEl>
                                          <p:spTgt spid="14438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4387">
                                            <p:txEl>
                                              <p:pRg st="2" end="2"/>
                                            </p:txEl>
                                          </p:spTgt>
                                        </p:tgtEl>
                                        <p:attrNameLst>
                                          <p:attrName>style.visibility</p:attrName>
                                        </p:attrNameLst>
                                      </p:cBhvr>
                                      <p:to>
                                        <p:strVal val="visible"/>
                                      </p:to>
                                    </p:set>
                                    <p:animEffect transition="in" filter="wipe(left)">
                                      <p:cBhvr>
                                        <p:cTn id="17" dur="500"/>
                                        <p:tgtEl>
                                          <p:spTgt spid="14438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4387">
                                            <p:txEl>
                                              <p:pRg st="3" end="3"/>
                                            </p:txEl>
                                          </p:spTgt>
                                        </p:tgtEl>
                                        <p:attrNameLst>
                                          <p:attrName>style.visibility</p:attrName>
                                        </p:attrNameLst>
                                      </p:cBhvr>
                                      <p:to>
                                        <p:strVal val="visible"/>
                                      </p:to>
                                    </p:set>
                                    <p:animEffect transition="in" filter="wipe(left)">
                                      <p:cBhvr>
                                        <p:cTn id="22" dur="500"/>
                                        <p:tgtEl>
                                          <p:spTgt spid="14438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4387">
                                            <p:txEl>
                                              <p:pRg st="4" end="4"/>
                                            </p:txEl>
                                          </p:spTgt>
                                        </p:tgtEl>
                                        <p:attrNameLst>
                                          <p:attrName>style.visibility</p:attrName>
                                        </p:attrNameLst>
                                      </p:cBhvr>
                                      <p:to>
                                        <p:strVal val="visible"/>
                                      </p:to>
                                    </p:set>
                                    <p:animEffect transition="in" filter="wipe(left)">
                                      <p:cBhvr>
                                        <p:cTn id="27" dur="500"/>
                                        <p:tgtEl>
                                          <p:spTgt spid="144387">
                                            <p:txEl>
                                              <p:pRg st="4" end="4"/>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44387">
                                            <p:txEl>
                                              <p:pRg st="5" end="5"/>
                                            </p:txEl>
                                          </p:spTgt>
                                        </p:tgtEl>
                                        <p:attrNameLst>
                                          <p:attrName>style.visibility</p:attrName>
                                        </p:attrNameLst>
                                      </p:cBhvr>
                                      <p:to>
                                        <p:strVal val="visible"/>
                                      </p:to>
                                    </p:set>
                                    <p:animEffect transition="in" filter="wipe(left)">
                                      <p:cBhvr>
                                        <p:cTn id="30" dur="500"/>
                                        <p:tgtEl>
                                          <p:spTgt spid="14438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7" grpId="0" build="p" autoUpdateAnimBg="0"/>
    </p:bld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t>Behavioral Expectations</a:t>
            </a:r>
          </a:p>
        </p:txBody>
      </p:sp>
      <p:sp>
        <p:nvSpPr>
          <p:cNvPr id="33795" name="Rectangle 3"/>
          <p:cNvSpPr>
            <a:spLocks noGrp="1" noChangeArrowheads="1"/>
          </p:cNvSpPr>
          <p:nvPr>
            <p:ph type="body" idx="1"/>
          </p:nvPr>
        </p:nvSpPr>
        <p:spPr/>
        <p:txBody>
          <a:bodyPr/>
          <a:lstStyle/>
          <a:p>
            <a:pPr eaLnBrk="1" hangingPunct="1">
              <a:lnSpc>
                <a:spcPct val="90000"/>
              </a:lnSpc>
            </a:pPr>
            <a:r>
              <a:rPr lang="en-US"/>
              <a:t>Core values for your school</a:t>
            </a:r>
          </a:p>
          <a:p>
            <a:pPr eaLnBrk="1" hangingPunct="1">
              <a:lnSpc>
                <a:spcPct val="90000"/>
              </a:lnSpc>
            </a:pPr>
            <a:r>
              <a:rPr lang="en-US"/>
              <a:t>3-5 (simply stated)</a:t>
            </a:r>
          </a:p>
          <a:p>
            <a:pPr eaLnBrk="1" hangingPunct="1">
              <a:lnSpc>
                <a:spcPct val="90000"/>
              </a:lnSpc>
            </a:pPr>
            <a:r>
              <a:rPr lang="en-US"/>
              <a:t>Positively stated (describe what you want)</a:t>
            </a:r>
          </a:p>
          <a:p>
            <a:pPr eaLnBrk="1" hangingPunct="1">
              <a:lnSpc>
                <a:spcPct val="90000"/>
              </a:lnSpc>
            </a:pPr>
            <a:r>
              <a:rPr lang="en-US"/>
              <a:t>Memorable</a:t>
            </a:r>
          </a:p>
          <a:p>
            <a:pPr eaLnBrk="1" hangingPunct="1">
              <a:lnSpc>
                <a:spcPct val="90000"/>
              </a:lnSpc>
            </a:pPr>
            <a:r>
              <a:rPr lang="en-US"/>
              <a:t>Student-appropriate language</a:t>
            </a:r>
          </a:p>
          <a:p>
            <a:pPr eaLnBrk="1" hangingPunct="1">
              <a:lnSpc>
                <a:spcPct val="90000"/>
              </a:lnSpc>
            </a:pPr>
            <a:endParaRPr lang="en-US"/>
          </a:p>
          <a:p>
            <a:pPr eaLnBrk="1" hangingPunct="1">
              <a:lnSpc>
                <a:spcPct val="90000"/>
              </a:lnSpc>
            </a:pPr>
            <a:r>
              <a:rPr lang="en-US"/>
              <a:t>Basic values… tied to practical behaviors through your teaching matrix</a:t>
            </a:r>
          </a:p>
          <a:p>
            <a:pPr eaLnBrk="1" hangingPunct="1">
              <a:lnSpc>
                <a:spcPct val="90000"/>
              </a:lnSpc>
            </a:pPr>
            <a:endParaRPr lang="en-US"/>
          </a:p>
        </p:txBody>
      </p:sp>
      <p:sp>
        <p:nvSpPr>
          <p:cNvPr id="33796" name="Line 4"/>
          <p:cNvSpPr>
            <a:spLocks noChangeShapeType="1"/>
          </p:cNvSpPr>
          <p:nvPr/>
        </p:nvSpPr>
        <p:spPr bwMode="auto">
          <a:xfrm>
            <a:off x="609600" y="4724400"/>
            <a:ext cx="7848600" cy="0"/>
          </a:xfrm>
          <a:prstGeom prst="line">
            <a:avLst/>
          </a:prstGeom>
          <a:noFill/>
          <a:ln w="9525">
            <a:solidFill>
              <a:schemeClr val="tx1"/>
            </a:solidFill>
            <a:round/>
            <a:headEnd/>
            <a:tailEnd/>
          </a:ln>
        </p:spPr>
        <p:txBody>
          <a:bodyPr>
            <a:prstTxWarp prst="textNoShape">
              <a:avLst/>
            </a:prstTxWarp>
          </a:bodyPr>
          <a:lstStyle/>
          <a:p>
            <a:endParaRPr lang="en-US"/>
          </a:p>
        </p:txBody>
      </p:sp>
    </p:spTree>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“Cool Tools”</a:t>
            </a:r>
            <a:endParaRPr lang="en-US" dirty="0"/>
          </a:p>
        </p:txBody>
      </p:sp>
      <p:sp>
        <p:nvSpPr>
          <p:cNvPr id="3" name="Content Placeholder 2"/>
          <p:cNvSpPr>
            <a:spLocks noGrp="1"/>
          </p:cNvSpPr>
          <p:nvPr>
            <p:ph idx="1"/>
          </p:nvPr>
        </p:nvSpPr>
        <p:spPr/>
        <p:txBody>
          <a:bodyPr/>
          <a:lstStyle/>
          <a:p>
            <a:r>
              <a:rPr lang="en-US" dirty="0" smtClean="0"/>
              <a:t>Brief classroom lessons designed to teach expected behaviors to fluency.</a:t>
            </a:r>
          </a:p>
          <a:p>
            <a:r>
              <a:rPr lang="en-US" dirty="0" smtClean="0"/>
              <a:t>Research-base procedure for teaching behaviors.</a:t>
            </a:r>
          </a:p>
          <a:p>
            <a:r>
              <a:rPr lang="en-US" dirty="0" smtClean="0"/>
              <a:t>See handout for structure of lessons and examples.</a:t>
            </a:r>
          </a:p>
          <a:p>
            <a:r>
              <a:rPr lang="en-US" dirty="0" smtClean="0"/>
              <a:t>Taught initially at kickoff, followed by weekly lessons based on data – integrated across all curricula.</a:t>
            </a:r>
            <a:endParaRPr lang="en-US" dirty="0"/>
          </a:p>
        </p:txBody>
      </p:sp>
    </p:spTree>
  </p:cSld>
  <p:clrMapOvr>
    <a:masterClrMapping/>
  </p:clrMapOvr>
  <p:transition>
    <p:wipe dir="r"/>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a:ea typeface="ＭＳ Ｐゴシック" charset="-128"/>
                <a:cs typeface="ＭＳ Ｐゴシック" charset="-128"/>
              </a:rPr>
              <a:t>Systems:  </a:t>
            </a:r>
            <a:br>
              <a:rPr lang="en-US">
                <a:ea typeface="ＭＳ Ｐゴシック" charset="-128"/>
                <a:cs typeface="ＭＳ Ｐゴシック" charset="-128"/>
              </a:rPr>
            </a:br>
            <a:r>
              <a:rPr lang="en-US">
                <a:ea typeface="ＭＳ Ｐゴシック" charset="-128"/>
                <a:cs typeface="ＭＳ Ｐゴシック" charset="-128"/>
              </a:rPr>
              <a:t>How Things Are Done</a:t>
            </a:r>
          </a:p>
        </p:txBody>
      </p:sp>
      <p:sp>
        <p:nvSpPr>
          <p:cNvPr id="142339" name="Rectangle 3"/>
          <p:cNvSpPr>
            <a:spLocks noGrp="1" noChangeArrowheads="1"/>
          </p:cNvSpPr>
          <p:nvPr>
            <p:ph type="body" idx="1"/>
          </p:nvPr>
        </p:nvSpPr>
        <p:spPr/>
        <p:txBody>
          <a:bodyPr/>
          <a:lstStyle/>
          <a:p>
            <a:pPr eaLnBrk="1" hangingPunct="1"/>
            <a:r>
              <a:rPr lang="en-US" sz="2800">
                <a:ea typeface="ＭＳ Ｐゴシック" charset="-128"/>
                <a:cs typeface="ＭＳ Ｐゴシック" charset="-128"/>
              </a:rPr>
              <a:t>Procedures/Expectations for classroom and non-classroom settings (lunchroom, bus, and hallway)</a:t>
            </a:r>
          </a:p>
          <a:p>
            <a:pPr eaLnBrk="1" hangingPunct="1"/>
            <a:r>
              <a:rPr lang="en-US" sz="2800">
                <a:ea typeface="ＭＳ Ｐゴシック" charset="-128"/>
                <a:cs typeface="ＭＳ Ｐゴシック" charset="-128"/>
              </a:rPr>
              <a:t>Procedures for reinforcing expected behavior</a:t>
            </a:r>
          </a:p>
          <a:p>
            <a:pPr eaLnBrk="1" hangingPunct="1"/>
            <a:r>
              <a:rPr lang="en-US" sz="2800">
                <a:ea typeface="ＭＳ Ｐゴシック" charset="-128"/>
                <a:cs typeface="ＭＳ Ｐゴシック" charset="-128"/>
              </a:rPr>
              <a:t>Procedures for responding to office discipline</a:t>
            </a:r>
          </a:p>
          <a:p>
            <a:pPr eaLnBrk="1" hangingPunct="1"/>
            <a:r>
              <a:rPr lang="en-US" sz="2800">
                <a:ea typeface="ＭＳ Ｐゴシック" charset="-128"/>
                <a:cs typeface="ＭＳ Ｐゴシック" charset="-128"/>
              </a:rPr>
              <a:t>Procedures for meeting the needs of all students (The Pyramid of Interventions)</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2339">
                                            <p:txEl>
                                              <p:pRg st="0" end="0"/>
                                            </p:txEl>
                                          </p:spTgt>
                                        </p:tgtEl>
                                        <p:attrNameLst>
                                          <p:attrName>style.visibility</p:attrName>
                                        </p:attrNameLst>
                                      </p:cBhvr>
                                      <p:to>
                                        <p:strVal val="visible"/>
                                      </p:to>
                                    </p:set>
                                    <p:animEffect transition="in" filter="wipe(left)">
                                      <p:cBhvr>
                                        <p:cTn id="7" dur="500"/>
                                        <p:tgtEl>
                                          <p:spTgt spid="1423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2339">
                                            <p:txEl>
                                              <p:pRg st="1" end="1"/>
                                            </p:txEl>
                                          </p:spTgt>
                                        </p:tgtEl>
                                        <p:attrNameLst>
                                          <p:attrName>style.visibility</p:attrName>
                                        </p:attrNameLst>
                                      </p:cBhvr>
                                      <p:to>
                                        <p:strVal val="visible"/>
                                      </p:to>
                                    </p:set>
                                    <p:animEffect transition="in" filter="wipe(left)">
                                      <p:cBhvr>
                                        <p:cTn id="12" dur="500"/>
                                        <p:tgtEl>
                                          <p:spTgt spid="1423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2339">
                                            <p:txEl>
                                              <p:pRg st="2" end="2"/>
                                            </p:txEl>
                                          </p:spTgt>
                                        </p:tgtEl>
                                        <p:attrNameLst>
                                          <p:attrName>style.visibility</p:attrName>
                                        </p:attrNameLst>
                                      </p:cBhvr>
                                      <p:to>
                                        <p:strVal val="visible"/>
                                      </p:to>
                                    </p:set>
                                    <p:animEffect transition="in" filter="wipe(left)">
                                      <p:cBhvr>
                                        <p:cTn id="17" dur="500"/>
                                        <p:tgtEl>
                                          <p:spTgt spid="14233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2339">
                                            <p:txEl>
                                              <p:pRg st="3" end="3"/>
                                            </p:txEl>
                                          </p:spTgt>
                                        </p:tgtEl>
                                        <p:attrNameLst>
                                          <p:attrName>style.visibility</p:attrName>
                                        </p:attrNameLst>
                                      </p:cBhvr>
                                      <p:to>
                                        <p:strVal val="visible"/>
                                      </p:to>
                                    </p:set>
                                    <p:animEffect transition="in" filter="wipe(left)">
                                      <p:cBhvr>
                                        <p:cTn id="22" dur="500"/>
                                        <p:tgtEl>
                                          <p:spTgt spid="14233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39" grpId="0" build="p" autoUpdateAnimBg="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ea typeface="ＭＳ Ｐゴシック" charset="-128"/>
                <a:cs typeface="ＭＳ Ｐゴシック" charset="-128"/>
              </a:rPr>
              <a:t>A Day in the Life…</a:t>
            </a:r>
          </a:p>
        </p:txBody>
      </p:sp>
      <p:sp>
        <p:nvSpPr>
          <p:cNvPr id="96259" name="Rectangle 3"/>
          <p:cNvSpPr>
            <a:spLocks noGrp="1" noChangeArrowheads="1"/>
          </p:cNvSpPr>
          <p:nvPr>
            <p:ph type="body" idx="1"/>
          </p:nvPr>
        </p:nvSpPr>
        <p:spPr/>
        <p:txBody>
          <a:bodyPr/>
          <a:lstStyle/>
          <a:p>
            <a:pPr eaLnBrk="1" hangingPunct="1">
              <a:buFontTx/>
              <a:buNone/>
            </a:pPr>
            <a:r>
              <a:rPr lang="en-US">
                <a:solidFill>
                  <a:schemeClr val="bg1"/>
                </a:solidFill>
                <a:ea typeface="ＭＳ Ｐゴシック" charset="-128"/>
                <a:cs typeface="ＭＳ Ｐゴシック" charset="-128"/>
              </a:rPr>
              <a:t>.</a:t>
            </a:r>
          </a:p>
        </p:txBody>
      </p:sp>
      <p:sp>
        <p:nvSpPr>
          <p:cNvPr id="17412" name="Rectangle 60"/>
          <p:cNvSpPr>
            <a:spLocks noChangeArrowheads="1"/>
          </p:cNvSpPr>
          <p:nvPr/>
        </p:nvSpPr>
        <p:spPr bwMode="auto">
          <a:xfrm>
            <a:off x="1054100" y="3017838"/>
            <a:ext cx="2339975" cy="830262"/>
          </a:xfrm>
          <a:prstGeom prst="rect">
            <a:avLst/>
          </a:prstGeom>
          <a:noFill/>
          <a:ln w="9525">
            <a:noFill/>
            <a:miter lim="800000"/>
            <a:headEnd/>
            <a:tailEnd/>
          </a:ln>
        </p:spPr>
        <p:txBody>
          <a:bodyPr wrap="none" anchor="ctr">
            <a:prstTxWarp prst="textNoShape">
              <a:avLst/>
            </a:prstTxWarp>
            <a:spAutoFit/>
          </a:bodyPr>
          <a:lstStyle/>
          <a:p>
            <a:pPr algn="ctr"/>
            <a:r>
              <a:rPr lang="en-US">
                <a:hlinkClick r:id="rId3"/>
              </a:rPr>
              <a:t>Chalk</a:t>
            </a:r>
            <a:r>
              <a:rPr lang="en-US"/>
              <a:t> video clip</a:t>
            </a:r>
          </a:p>
          <a:p>
            <a:pPr algn="ctr"/>
            <a:endParaRPr lang="en-U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6259">
                                            <p:txEl>
                                              <p:pRg st="0" end="0"/>
                                            </p:txEl>
                                          </p:spTgt>
                                        </p:tgtEl>
                                        <p:attrNameLst>
                                          <p:attrName>style.visibility</p:attrName>
                                        </p:attrNameLst>
                                      </p:cBhvr>
                                      <p:to>
                                        <p:strVal val="visible"/>
                                      </p:to>
                                    </p:set>
                                    <p:animEffect transition="in" filter="wipe(left)">
                                      <p:cBhvr>
                                        <p:cTn id="7" dur="500"/>
                                        <p:tgtEl>
                                          <p:spTgt spid="962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9" grpId="0" build="p" autoUpdateAnimBg="0"/>
    </p:bld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457200"/>
            <a:ext cx="8229600" cy="1219200"/>
          </a:xfrm>
        </p:spPr>
        <p:txBody>
          <a:bodyPr/>
          <a:lstStyle/>
          <a:p>
            <a:pPr eaLnBrk="1" hangingPunct="1"/>
            <a:r>
              <a:rPr lang="en-US" sz="4000" dirty="0">
                <a:solidFill>
                  <a:schemeClr val="bg1"/>
                </a:solidFill>
              </a:rPr>
              <a:t>School-wide Systems:</a:t>
            </a:r>
            <a:r>
              <a:rPr lang="en-US" sz="4000" dirty="0" smtClean="0">
                <a:solidFill>
                  <a:schemeClr val="bg1"/>
                </a:solidFill>
              </a:rPr>
              <a:t/>
            </a:r>
            <a:br>
              <a:rPr lang="en-US" sz="4000" dirty="0" smtClean="0">
                <a:solidFill>
                  <a:schemeClr val="bg1"/>
                </a:solidFill>
              </a:rPr>
            </a:br>
            <a:r>
              <a:rPr lang="en-US" sz="4000" dirty="0" smtClean="0">
                <a:solidFill>
                  <a:schemeClr val="bg1"/>
                </a:solidFill>
              </a:rPr>
              <a:t>…create </a:t>
            </a:r>
            <a:r>
              <a:rPr lang="en-US" sz="4000" dirty="0">
                <a:solidFill>
                  <a:schemeClr val="bg1"/>
                </a:solidFill>
              </a:rPr>
              <a:t>a positive school </a:t>
            </a:r>
            <a:r>
              <a:rPr lang="en-US" sz="4000" dirty="0" smtClean="0">
                <a:solidFill>
                  <a:schemeClr val="bg1"/>
                </a:solidFill>
              </a:rPr>
              <a:t>culture</a:t>
            </a:r>
            <a:endParaRPr lang="en-US" sz="4000" dirty="0">
              <a:solidFill>
                <a:schemeClr val="bg1"/>
              </a:solidFill>
            </a:endParaRPr>
          </a:p>
        </p:txBody>
      </p:sp>
      <p:sp>
        <p:nvSpPr>
          <p:cNvPr id="26627" name="Rectangle 3"/>
          <p:cNvSpPr>
            <a:spLocks noGrp="1" noChangeArrowheads="1"/>
          </p:cNvSpPr>
          <p:nvPr>
            <p:ph type="body" idx="1"/>
          </p:nvPr>
        </p:nvSpPr>
        <p:spPr>
          <a:xfrm>
            <a:off x="304800" y="1676400"/>
            <a:ext cx="8686800" cy="4800600"/>
          </a:xfrm>
        </p:spPr>
        <p:txBody>
          <a:bodyPr/>
          <a:lstStyle/>
          <a:p>
            <a:pPr eaLnBrk="1" hangingPunct="1">
              <a:buClr>
                <a:schemeClr val="tx1"/>
              </a:buClr>
              <a:buFontTx/>
              <a:buNone/>
            </a:pPr>
            <a:r>
              <a:rPr lang="en-US" sz="2400" dirty="0">
                <a:solidFill>
                  <a:schemeClr val="bg2"/>
                </a:solidFill>
              </a:rPr>
              <a:t>School environment is </a:t>
            </a:r>
            <a:r>
              <a:rPr lang="en-US" sz="2400" b="1" u="sng" dirty="0">
                <a:solidFill>
                  <a:schemeClr val="bg2"/>
                </a:solidFill>
              </a:rPr>
              <a:t>predictable</a:t>
            </a:r>
          </a:p>
          <a:p>
            <a:pPr lvl="1" eaLnBrk="1" hangingPunct="1">
              <a:buClr>
                <a:schemeClr val="tx1"/>
              </a:buClr>
              <a:buFontTx/>
              <a:buNone/>
            </a:pPr>
            <a:r>
              <a:rPr lang="en-US" sz="2400" dirty="0">
                <a:ea typeface="ＭＳ Ｐゴシック" charset="-128"/>
              </a:rPr>
              <a:t>	1. common language</a:t>
            </a:r>
          </a:p>
          <a:p>
            <a:pPr lvl="1" eaLnBrk="1" hangingPunct="1">
              <a:buClr>
                <a:schemeClr val="tx1"/>
              </a:buClr>
              <a:buFontTx/>
              <a:buNone/>
            </a:pPr>
            <a:r>
              <a:rPr lang="en-US" sz="2400" dirty="0">
                <a:ea typeface="ＭＳ Ｐゴシック" charset="-128"/>
              </a:rPr>
              <a:t>	2. common vision (understanding of expectations)</a:t>
            </a:r>
          </a:p>
          <a:p>
            <a:pPr eaLnBrk="1" hangingPunct="1">
              <a:buClr>
                <a:schemeClr val="tx1"/>
              </a:buClr>
              <a:buFontTx/>
              <a:buNone/>
            </a:pPr>
            <a:r>
              <a:rPr lang="en-US" sz="2800" dirty="0" smtClean="0"/>
              <a:t>	    </a:t>
            </a:r>
            <a:r>
              <a:rPr lang="en-US" sz="2400" dirty="0" smtClean="0"/>
              <a:t>3</a:t>
            </a:r>
            <a:r>
              <a:rPr lang="en-US" sz="2400" dirty="0"/>
              <a:t>. common experience (everyone knows)</a:t>
            </a:r>
          </a:p>
          <a:p>
            <a:pPr eaLnBrk="1" hangingPunct="1">
              <a:buClr>
                <a:schemeClr val="tx1"/>
              </a:buClr>
              <a:buFontTx/>
              <a:buNone/>
            </a:pPr>
            <a:r>
              <a:rPr lang="en-US" sz="2400" dirty="0">
                <a:solidFill>
                  <a:schemeClr val="bg2"/>
                </a:solidFill>
              </a:rPr>
              <a:t>School environment is </a:t>
            </a:r>
            <a:r>
              <a:rPr lang="en-US" sz="2400" b="1" u="sng" dirty="0">
                <a:solidFill>
                  <a:schemeClr val="bg2"/>
                </a:solidFill>
              </a:rPr>
              <a:t>positive</a:t>
            </a:r>
          </a:p>
          <a:p>
            <a:pPr eaLnBrk="1" hangingPunct="1">
              <a:buClr>
                <a:schemeClr val="tx1"/>
              </a:buClr>
              <a:buFontTx/>
              <a:buNone/>
            </a:pPr>
            <a:r>
              <a:rPr lang="en-US" sz="2800" dirty="0">
                <a:solidFill>
                  <a:schemeClr val="hlink"/>
                </a:solidFill>
              </a:rPr>
              <a:t>	</a:t>
            </a:r>
            <a:r>
              <a:rPr lang="en-US" sz="2800" dirty="0" smtClean="0">
                <a:solidFill>
                  <a:schemeClr val="hlink"/>
                </a:solidFill>
              </a:rPr>
              <a:t>	-</a:t>
            </a:r>
            <a:r>
              <a:rPr lang="en-US" sz="2400" dirty="0" smtClean="0"/>
              <a:t>regular </a:t>
            </a:r>
            <a:r>
              <a:rPr lang="en-US" sz="2400" dirty="0"/>
              <a:t>recognition for positive behavior</a:t>
            </a:r>
          </a:p>
          <a:p>
            <a:pPr eaLnBrk="1" hangingPunct="1">
              <a:buClr>
                <a:schemeClr val="tx1"/>
              </a:buClr>
              <a:buFontTx/>
              <a:buNone/>
            </a:pPr>
            <a:r>
              <a:rPr lang="en-US" sz="2400" dirty="0">
                <a:solidFill>
                  <a:schemeClr val="bg2"/>
                </a:solidFill>
              </a:rPr>
              <a:t>School environment is </a:t>
            </a:r>
            <a:r>
              <a:rPr lang="en-US" sz="2400" b="1" u="sng" dirty="0">
                <a:solidFill>
                  <a:schemeClr val="bg2"/>
                </a:solidFill>
              </a:rPr>
              <a:t>safe</a:t>
            </a:r>
          </a:p>
          <a:p>
            <a:pPr eaLnBrk="1" hangingPunct="1">
              <a:buClr>
                <a:schemeClr val="tx1"/>
              </a:buClr>
              <a:buFontTx/>
              <a:buNone/>
            </a:pPr>
            <a:r>
              <a:rPr lang="en-US" sz="2800" dirty="0">
                <a:solidFill>
                  <a:schemeClr val="hlink"/>
                </a:solidFill>
              </a:rPr>
              <a:t>	</a:t>
            </a:r>
            <a:r>
              <a:rPr lang="en-US" sz="2800" dirty="0" smtClean="0">
                <a:solidFill>
                  <a:schemeClr val="hlink"/>
                </a:solidFill>
              </a:rPr>
              <a:t>	-</a:t>
            </a:r>
            <a:r>
              <a:rPr lang="en-US" sz="2400" dirty="0" smtClean="0"/>
              <a:t>violent </a:t>
            </a:r>
            <a:r>
              <a:rPr lang="en-US" sz="2400" dirty="0"/>
              <a:t>and disruptive behavior is not tolerated</a:t>
            </a:r>
            <a:endParaRPr lang="en-US" sz="2400" dirty="0">
              <a:solidFill>
                <a:schemeClr val="hlink"/>
              </a:solidFill>
            </a:endParaRPr>
          </a:p>
          <a:p>
            <a:pPr eaLnBrk="1" hangingPunct="1">
              <a:buClr>
                <a:schemeClr val="tx1"/>
              </a:buClr>
              <a:buFontTx/>
              <a:buNone/>
            </a:pPr>
            <a:r>
              <a:rPr lang="en-US" sz="2400" dirty="0">
                <a:solidFill>
                  <a:schemeClr val="bg2"/>
                </a:solidFill>
              </a:rPr>
              <a:t>School environment is </a:t>
            </a:r>
            <a:r>
              <a:rPr lang="en-US" sz="2400" b="1" u="sng" dirty="0">
                <a:solidFill>
                  <a:schemeClr val="bg2"/>
                </a:solidFill>
              </a:rPr>
              <a:t>consistent</a:t>
            </a:r>
          </a:p>
          <a:p>
            <a:pPr eaLnBrk="1" hangingPunct="1">
              <a:buClr>
                <a:schemeClr val="tx1"/>
              </a:buClr>
              <a:buFontTx/>
              <a:buNone/>
            </a:pPr>
            <a:r>
              <a:rPr lang="en-US" sz="2800" dirty="0">
                <a:solidFill>
                  <a:schemeClr val="hlink"/>
                </a:solidFill>
              </a:rPr>
              <a:t>	</a:t>
            </a:r>
            <a:r>
              <a:rPr lang="en-US" sz="2800" dirty="0" smtClean="0">
                <a:solidFill>
                  <a:schemeClr val="hlink"/>
                </a:solidFill>
              </a:rPr>
              <a:t>	-</a:t>
            </a:r>
            <a:r>
              <a:rPr lang="en-US" sz="2400" dirty="0" smtClean="0"/>
              <a:t>adults </a:t>
            </a:r>
            <a:r>
              <a:rPr lang="en-US" sz="2400" dirty="0"/>
              <a:t>use similar expectations.</a:t>
            </a:r>
            <a:endParaRPr lang="en-US" sz="2400" dirty="0">
              <a:solidFill>
                <a:schemeClr val="hlink"/>
              </a:solidFill>
            </a:endParaRPr>
          </a:p>
          <a:p>
            <a:pPr eaLnBrk="1" hangingPunct="1">
              <a:buClr>
                <a:schemeClr val="tx1"/>
              </a:buClr>
              <a:buFontTx/>
              <a:buNone/>
            </a:pPr>
            <a:r>
              <a:rPr lang="en-US" sz="2800" dirty="0">
                <a:solidFill>
                  <a:schemeClr val="hlink"/>
                </a:solidFill>
              </a:rPr>
              <a:t>	</a:t>
            </a:r>
          </a:p>
          <a:p>
            <a:pPr eaLnBrk="1" hangingPunct="1">
              <a:buClr>
                <a:schemeClr val="tx1"/>
              </a:buClr>
              <a:buFontTx/>
              <a:buNone/>
            </a:pPr>
            <a:r>
              <a:rPr lang="en-US" sz="2800" dirty="0">
                <a:solidFill>
                  <a:schemeClr val="hlink"/>
                </a:solidFill>
              </a:rPr>
              <a:t>	</a:t>
            </a:r>
          </a:p>
        </p:txBody>
      </p:sp>
    </p:spTree>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 Checkpoint #2 – </a:t>
            </a:r>
            <a:br>
              <a:rPr lang="en-US" dirty="0" smtClean="0"/>
            </a:br>
            <a:r>
              <a:rPr lang="en-US" dirty="0" smtClean="0"/>
              <a:t>“B” is for “Behavioral”</a:t>
            </a:r>
            <a:endParaRPr lang="en-US" dirty="0"/>
          </a:p>
        </p:txBody>
      </p:sp>
      <p:sp>
        <p:nvSpPr>
          <p:cNvPr id="3" name="Content Placeholder 2"/>
          <p:cNvSpPr>
            <a:spLocks noGrp="1"/>
          </p:cNvSpPr>
          <p:nvPr>
            <p:ph idx="1"/>
          </p:nvPr>
        </p:nvSpPr>
        <p:spPr/>
        <p:txBody>
          <a:bodyPr/>
          <a:lstStyle/>
          <a:p>
            <a:r>
              <a:rPr lang="en-US" dirty="0" smtClean="0"/>
              <a:t>How might PBIS improve your current approach to dealing with student </a:t>
            </a:r>
            <a:r>
              <a:rPr lang="en-US" b="1" i="1" dirty="0" smtClean="0"/>
              <a:t>behaviors</a:t>
            </a:r>
            <a:r>
              <a:rPr lang="en-US" dirty="0" smtClean="0"/>
              <a:t>?</a:t>
            </a:r>
            <a:endParaRPr lang="en-US" dirty="0"/>
          </a:p>
        </p:txBody>
      </p:sp>
    </p:spTree>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z="4000" dirty="0"/>
              <a:t>Why should we be committed to implementation of</a:t>
            </a:r>
            <a:r>
              <a:rPr lang="en-US" sz="4000" dirty="0" smtClean="0"/>
              <a:t> PBIS</a:t>
            </a:r>
            <a:r>
              <a:rPr lang="en-US" sz="4000" dirty="0"/>
              <a:t>?</a:t>
            </a:r>
          </a:p>
        </p:txBody>
      </p:sp>
      <p:sp>
        <p:nvSpPr>
          <p:cNvPr id="8195" name="Rectangle 3"/>
          <p:cNvSpPr>
            <a:spLocks noGrp="1" noChangeArrowheads="1"/>
          </p:cNvSpPr>
          <p:nvPr>
            <p:ph type="body" idx="1"/>
          </p:nvPr>
        </p:nvSpPr>
        <p:spPr>
          <a:xfrm>
            <a:off x="914400" y="1752600"/>
            <a:ext cx="7772400" cy="4876800"/>
          </a:xfrm>
        </p:spPr>
        <p:txBody>
          <a:bodyPr/>
          <a:lstStyle/>
          <a:p>
            <a:pPr eaLnBrk="1" hangingPunct="1"/>
            <a:r>
              <a:rPr lang="en-US" sz="2800" u="sng" dirty="0" smtClean="0"/>
              <a:t>PBIS </a:t>
            </a:r>
            <a:r>
              <a:rPr lang="en-US" sz="2800" u="sng" dirty="0"/>
              <a:t>benefits children</a:t>
            </a:r>
          </a:p>
          <a:p>
            <a:pPr lvl="1" eaLnBrk="1" hangingPunct="1"/>
            <a:r>
              <a:rPr lang="en-US" sz="2400" dirty="0">
                <a:ea typeface="ＭＳ Ｐゴシック" charset="-128"/>
              </a:rPr>
              <a:t>Reduction in problem behavior</a:t>
            </a:r>
          </a:p>
          <a:p>
            <a:pPr lvl="3" eaLnBrk="1" hangingPunct="1"/>
            <a:r>
              <a:rPr lang="en-US" sz="1800" dirty="0">
                <a:ea typeface="ＭＳ Ｐゴシック" charset="-128"/>
              </a:rPr>
              <a:t>Office discipline referrals</a:t>
            </a:r>
          </a:p>
          <a:p>
            <a:pPr lvl="3" eaLnBrk="1" hangingPunct="1"/>
            <a:r>
              <a:rPr lang="en-US" sz="1800" dirty="0">
                <a:ea typeface="ＭＳ Ｐゴシック" charset="-128"/>
              </a:rPr>
              <a:t>Suspensions</a:t>
            </a:r>
          </a:p>
          <a:p>
            <a:pPr lvl="3" eaLnBrk="1" hangingPunct="1"/>
            <a:r>
              <a:rPr lang="en-US" sz="1800" dirty="0">
                <a:ea typeface="ＭＳ Ｐゴシック" charset="-128"/>
              </a:rPr>
              <a:t>Expulsions</a:t>
            </a:r>
          </a:p>
          <a:p>
            <a:pPr lvl="3" eaLnBrk="1" hangingPunct="1"/>
            <a:r>
              <a:rPr lang="en-US" sz="1800" dirty="0">
                <a:ea typeface="ＭＳ Ｐゴシック" charset="-128"/>
              </a:rPr>
              <a:t>Improved effectiveness for intensive interventions</a:t>
            </a:r>
          </a:p>
          <a:p>
            <a:pPr lvl="1" eaLnBrk="1" hangingPunct="1"/>
            <a:r>
              <a:rPr lang="en-US" sz="2400" dirty="0">
                <a:ea typeface="ＭＳ Ｐゴシック" charset="-128"/>
              </a:rPr>
              <a:t>Increased student engagement</a:t>
            </a:r>
          </a:p>
          <a:p>
            <a:pPr lvl="3" eaLnBrk="1" hangingPunct="1"/>
            <a:r>
              <a:rPr lang="en-US" sz="1800" dirty="0">
                <a:ea typeface="ＭＳ Ｐゴシック" charset="-128"/>
              </a:rPr>
              <a:t>Risk and protective factors improve</a:t>
            </a:r>
          </a:p>
          <a:p>
            <a:pPr lvl="3" eaLnBrk="1" hangingPunct="1"/>
            <a:r>
              <a:rPr lang="en-US" sz="1800" dirty="0">
                <a:ea typeface="ＭＳ Ｐゴシック" charset="-128"/>
              </a:rPr>
              <a:t>Students perceive school as a safer, more supportive environment</a:t>
            </a:r>
          </a:p>
          <a:p>
            <a:pPr lvl="1" eaLnBrk="1" hangingPunct="1"/>
            <a:r>
              <a:rPr lang="en-US" sz="2400" dirty="0">
                <a:ea typeface="ＭＳ Ｐゴシック" charset="-128"/>
              </a:rPr>
              <a:t>Improved academic performance</a:t>
            </a:r>
          </a:p>
          <a:p>
            <a:pPr lvl="3" eaLnBrk="1" hangingPunct="1"/>
            <a:r>
              <a:rPr lang="en-US" sz="1800" dirty="0">
                <a:ea typeface="ＭＳ Ｐゴシック" charset="-128"/>
              </a:rPr>
              <a:t>When coupled with effective instruction</a:t>
            </a:r>
          </a:p>
          <a:p>
            <a:pPr lvl="1" eaLnBrk="1" hangingPunct="1"/>
            <a:r>
              <a:rPr lang="en-US" sz="2400" dirty="0">
                <a:ea typeface="ＭＳ Ｐゴシック" charset="-128"/>
              </a:rPr>
              <a:t>Improved family involvement</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19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19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19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19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195">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195">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195">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195">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195">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819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Rotation #3 Objectives</a:t>
            </a:r>
            <a:endParaRPr lang="en-US" dirty="0"/>
          </a:p>
        </p:txBody>
      </p:sp>
      <p:sp>
        <p:nvSpPr>
          <p:cNvPr id="3" name="Content Placeholder 2"/>
          <p:cNvSpPr>
            <a:spLocks noGrp="1"/>
          </p:cNvSpPr>
          <p:nvPr>
            <p:ph idx="1"/>
          </p:nvPr>
        </p:nvSpPr>
        <p:spPr>
          <a:xfrm>
            <a:off x="457200" y="1828800"/>
            <a:ext cx="8686800" cy="4267200"/>
          </a:xfrm>
        </p:spPr>
        <p:txBody>
          <a:bodyPr/>
          <a:lstStyle/>
          <a:p>
            <a:r>
              <a:rPr lang="en-US" dirty="0" smtClean="0"/>
              <a:t>Team Planning</a:t>
            </a:r>
          </a:p>
          <a:p>
            <a:pPr>
              <a:buNone/>
            </a:pPr>
            <a:r>
              <a:rPr lang="en-US" dirty="0" smtClean="0"/>
              <a:t>-Setting up school-wide expectations</a:t>
            </a:r>
          </a:p>
          <a:p>
            <a:pPr>
              <a:buNone/>
            </a:pPr>
            <a:r>
              <a:rPr lang="en-US" dirty="0" smtClean="0"/>
              <a:t>-Develop an acknowledgement plan</a:t>
            </a:r>
          </a:p>
          <a:p>
            <a:pPr>
              <a:buNone/>
            </a:pPr>
            <a:r>
              <a:rPr lang="en-US" dirty="0" smtClean="0"/>
              <a:t>-Develop an implementation plan</a:t>
            </a:r>
          </a:p>
          <a:p>
            <a:endParaRPr lang="en-US" dirty="0"/>
          </a:p>
        </p:txBody>
      </p:sp>
    </p:spTree>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a:t>School-wide Expectations</a:t>
            </a:r>
          </a:p>
        </p:txBody>
      </p:sp>
      <p:sp>
        <p:nvSpPr>
          <p:cNvPr id="34819" name="Rectangle 3"/>
          <p:cNvSpPr>
            <a:spLocks noGrp="1" noChangeArrowheads="1"/>
          </p:cNvSpPr>
          <p:nvPr>
            <p:ph type="body" idx="1"/>
          </p:nvPr>
        </p:nvSpPr>
        <p:spPr/>
        <p:txBody>
          <a:bodyPr/>
          <a:lstStyle/>
          <a:p>
            <a:pPr eaLnBrk="1" hangingPunct="1"/>
            <a:r>
              <a:rPr lang="en-US"/>
              <a:t>What are the behavioral expectations in your school?</a:t>
            </a:r>
          </a:p>
          <a:p>
            <a:pPr eaLnBrk="1" hangingPunct="1"/>
            <a:endParaRPr lang="en-US"/>
          </a:p>
          <a:p>
            <a:pPr eaLnBrk="1" hangingPunct="1"/>
            <a:r>
              <a:rPr lang="en-US"/>
              <a:t>Do students know both the “words” and the “behaviors?”</a:t>
            </a:r>
          </a:p>
        </p:txBody>
      </p:sp>
    </p:spTree>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sz="3600" smtClean="0">
                <a:ea typeface="ＭＳ Ｐゴシック" charset="-128"/>
                <a:cs typeface="ＭＳ Ｐゴシック" charset="-128"/>
              </a:rPr>
              <a:t/>
            </a:r>
            <a:br>
              <a:rPr lang="en-US" sz="3600" smtClean="0">
                <a:ea typeface="ＭＳ Ｐゴシック" charset="-128"/>
                <a:cs typeface="ＭＳ Ｐゴシック" charset="-128"/>
              </a:rPr>
            </a:br>
            <a:r>
              <a:rPr lang="en-US" sz="3600" smtClean="0">
                <a:ea typeface="ＭＳ Ｐゴシック" charset="-128"/>
                <a:cs typeface="ＭＳ Ｐゴシック" charset="-128"/>
              </a:rPr>
              <a:t>Expectations at Pleasant View</a:t>
            </a:r>
            <a:br>
              <a:rPr lang="en-US" sz="3600" smtClean="0">
                <a:ea typeface="ＭＳ Ｐゴシック" charset="-128"/>
                <a:cs typeface="ＭＳ Ｐゴシック" charset="-128"/>
              </a:rPr>
            </a:br>
            <a:endParaRPr lang="en-US" sz="3600" smtClean="0">
              <a:ea typeface="ＭＳ Ｐゴシック" charset="-128"/>
              <a:cs typeface="ＭＳ Ｐゴシック" charset="-128"/>
            </a:endParaRPr>
          </a:p>
        </p:txBody>
      </p:sp>
      <p:sp>
        <p:nvSpPr>
          <p:cNvPr id="103427" name="Rectangle 3"/>
          <p:cNvSpPr>
            <a:spLocks noGrp="1" noChangeArrowheads="1"/>
          </p:cNvSpPr>
          <p:nvPr>
            <p:ph type="body" idx="1"/>
          </p:nvPr>
        </p:nvSpPr>
        <p:spPr/>
        <p:txBody>
          <a:bodyPr/>
          <a:lstStyle/>
          <a:p>
            <a:pPr eaLnBrk="1" hangingPunct="1"/>
            <a:r>
              <a:rPr lang="en-US" smtClean="0">
                <a:ea typeface="ＭＳ Ｐゴシック" charset="-128"/>
                <a:cs typeface="ＭＳ Ｐゴシック" charset="-128"/>
              </a:rPr>
              <a:t>Walking with “Panther Pride”</a:t>
            </a:r>
          </a:p>
          <a:p>
            <a:pPr lvl="1" eaLnBrk="1" hangingPunct="1"/>
            <a:r>
              <a:rPr lang="en-US" smtClean="0"/>
              <a:t>Be Ready</a:t>
            </a:r>
          </a:p>
          <a:p>
            <a:pPr lvl="1" eaLnBrk="1" hangingPunct="1"/>
            <a:r>
              <a:rPr lang="en-US" smtClean="0"/>
              <a:t>Be Responsible</a:t>
            </a:r>
          </a:p>
          <a:p>
            <a:pPr lvl="1" eaLnBrk="1" hangingPunct="1"/>
            <a:r>
              <a:rPr lang="en-US" smtClean="0"/>
              <a:t>Be Respectful</a:t>
            </a:r>
          </a:p>
        </p:txBody>
      </p:sp>
      <p:pic>
        <p:nvPicPr>
          <p:cNvPr id="58372" name="Picture 3"/>
          <p:cNvPicPr>
            <a:picLocks noChangeAspect="1" noChangeArrowheads="1"/>
          </p:cNvPicPr>
          <p:nvPr/>
        </p:nvPicPr>
        <p:blipFill>
          <a:blip r:embed="rId3">
            <a:lum bright="2000" contrast="-12000"/>
          </a:blip>
          <a:srcRect/>
          <a:stretch>
            <a:fillRect/>
          </a:stretch>
        </p:blipFill>
        <p:spPr bwMode="auto">
          <a:xfrm>
            <a:off x="4648200" y="2743200"/>
            <a:ext cx="2984500" cy="2587625"/>
          </a:xfrm>
          <a:prstGeom prst="rect">
            <a:avLst/>
          </a:prstGeom>
          <a:noFill/>
          <a:ln w="9525">
            <a:noFill/>
            <a:miter lim="800000"/>
            <a:headEnd/>
            <a:tailEnd/>
          </a:ln>
        </p:spPr>
      </p:pic>
      <p:pic>
        <p:nvPicPr>
          <p:cNvPr id="58373" name="Picture 4" descr="Snapshot 2009-08-28 01-21-48.tiff"/>
          <p:cNvPicPr>
            <a:picLocks noChangeAspect="1"/>
          </p:cNvPicPr>
          <p:nvPr/>
        </p:nvPicPr>
        <p:blipFill>
          <a:blip r:embed="rId4"/>
          <a:srcRect/>
          <a:stretch>
            <a:fillRect/>
          </a:stretch>
        </p:blipFill>
        <p:spPr bwMode="auto">
          <a:xfrm>
            <a:off x="3886200" y="2438400"/>
            <a:ext cx="3940175" cy="39624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3427">
                                            <p:txEl>
                                              <p:pRg st="0" end="0"/>
                                            </p:txEl>
                                          </p:spTgt>
                                        </p:tgtEl>
                                        <p:attrNameLst>
                                          <p:attrName>style.visibility</p:attrName>
                                        </p:attrNameLst>
                                      </p:cBhvr>
                                      <p:to>
                                        <p:strVal val="visible"/>
                                      </p:to>
                                    </p:set>
                                    <p:animEffect transition="in" filter="wipe(left)">
                                      <p:cBhvr>
                                        <p:cTn id="7" dur="500"/>
                                        <p:tgtEl>
                                          <p:spTgt spid="103427">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03427">
                                            <p:txEl>
                                              <p:pRg st="1" end="1"/>
                                            </p:txEl>
                                          </p:spTgt>
                                        </p:tgtEl>
                                        <p:attrNameLst>
                                          <p:attrName>style.visibility</p:attrName>
                                        </p:attrNameLst>
                                      </p:cBhvr>
                                      <p:to>
                                        <p:strVal val="visible"/>
                                      </p:to>
                                    </p:set>
                                    <p:animEffect transition="in" filter="wipe(left)">
                                      <p:cBhvr>
                                        <p:cTn id="10" dur="500"/>
                                        <p:tgtEl>
                                          <p:spTgt spid="103427">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3427">
                                            <p:txEl>
                                              <p:pRg st="2" end="2"/>
                                            </p:txEl>
                                          </p:spTgt>
                                        </p:tgtEl>
                                        <p:attrNameLst>
                                          <p:attrName>style.visibility</p:attrName>
                                        </p:attrNameLst>
                                      </p:cBhvr>
                                      <p:to>
                                        <p:strVal val="visible"/>
                                      </p:to>
                                    </p:set>
                                    <p:animEffect transition="in" filter="wipe(left)">
                                      <p:cBhvr>
                                        <p:cTn id="13" dur="500"/>
                                        <p:tgtEl>
                                          <p:spTgt spid="103427">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03427">
                                            <p:txEl>
                                              <p:pRg st="3" end="3"/>
                                            </p:txEl>
                                          </p:spTgt>
                                        </p:tgtEl>
                                        <p:attrNameLst>
                                          <p:attrName>style.visibility</p:attrName>
                                        </p:attrNameLst>
                                      </p:cBhvr>
                                      <p:to>
                                        <p:strVal val="visible"/>
                                      </p:to>
                                    </p:set>
                                    <p:animEffect transition="in" filter="wipe(left)">
                                      <p:cBhvr>
                                        <p:cTn id="16" dur="500"/>
                                        <p:tgtEl>
                                          <p:spTgt spid="10342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7" grpId="0" build="p" autoUpdateAnimBg="0"/>
    </p:bld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r>
              <a:rPr lang="en-US" smtClean="0">
                <a:ea typeface="ＭＳ Ｐゴシック" charset="-128"/>
                <a:cs typeface="ＭＳ Ｐゴシック" charset="-128"/>
              </a:rPr>
              <a:t>Behavior Reflection Form</a:t>
            </a:r>
          </a:p>
        </p:txBody>
      </p:sp>
      <p:pic>
        <p:nvPicPr>
          <p:cNvPr id="61443" name="Content Placeholder 3" descr="reflection form.tiff"/>
          <p:cNvPicPr>
            <a:picLocks noGrp="1" noChangeAspect="1"/>
          </p:cNvPicPr>
          <p:nvPr>
            <p:ph idx="1"/>
          </p:nvPr>
        </p:nvPicPr>
        <p:blipFill>
          <a:blip r:embed="rId2"/>
          <a:srcRect l="-63763" r="-63763"/>
          <a:stretch>
            <a:fillRect/>
          </a:stretch>
        </p:blipFill>
        <p:spPr>
          <a:xfrm>
            <a:off x="2971800" y="1828800"/>
            <a:ext cx="8153400" cy="4267200"/>
          </a:xfrm>
        </p:spPr>
      </p:pic>
      <p:sp>
        <p:nvSpPr>
          <p:cNvPr id="5" name="TextBox 4"/>
          <p:cNvSpPr txBox="1"/>
          <p:nvPr/>
        </p:nvSpPr>
        <p:spPr>
          <a:xfrm>
            <a:off x="609600" y="2057400"/>
            <a:ext cx="4419600" cy="4586288"/>
          </a:xfrm>
          <a:prstGeom prst="rect">
            <a:avLst/>
          </a:prstGeom>
          <a:noFill/>
        </p:spPr>
        <p:txBody>
          <a:bodyPr>
            <a:prstTxWarp prst="textNoShape">
              <a:avLst/>
            </a:prstTxWarp>
            <a:spAutoFit/>
          </a:bodyPr>
          <a:lstStyle/>
          <a:p>
            <a:pPr>
              <a:buFont typeface="Arial" charset="0"/>
              <a:buChar char="•"/>
            </a:pPr>
            <a:r>
              <a:rPr lang="en-US"/>
              <a:t>  Student reflection form for individual student use…</a:t>
            </a:r>
          </a:p>
          <a:p>
            <a:endParaRPr lang="en-US"/>
          </a:p>
          <a:p>
            <a:r>
              <a:rPr lang="en-US" sz="2000"/>
              <a:t>Questions on the form:</a:t>
            </a:r>
          </a:p>
          <a:p>
            <a:r>
              <a:rPr lang="en-US" sz="2000"/>
              <a:t>1.   What did you do?  </a:t>
            </a:r>
          </a:p>
          <a:p>
            <a:r>
              <a:rPr lang="en-US" sz="2000"/>
              <a:t>      (What was the behavior that </a:t>
            </a:r>
          </a:p>
          <a:p>
            <a:r>
              <a:rPr lang="en-US" sz="2000"/>
              <a:t>       caused you to fill out this form?)</a:t>
            </a:r>
          </a:p>
          <a:p>
            <a:pPr>
              <a:buFontTx/>
              <a:buAutoNum type="arabicPeriod" startAt="2"/>
            </a:pPr>
            <a:r>
              <a:rPr lang="en-US" sz="2000"/>
              <a:t>When you did that, what did you </a:t>
            </a:r>
          </a:p>
          <a:p>
            <a:r>
              <a:rPr lang="en-US" sz="2000"/>
              <a:t>      want?</a:t>
            </a:r>
          </a:p>
          <a:p>
            <a:r>
              <a:rPr lang="en-US" sz="2000"/>
              <a:t>3.   List four other things you could </a:t>
            </a:r>
          </a:p>
          <a:p>
            <a:r>
              <a:rPr lang="en-US" sz="2000"/>
              <a:t>      have done.</a:t>
            </a:r>
          </a:p>
          <a:p>
            <a:r>
              <a:rPr lang="en-US" sz="2000"/>
              <a:t>4.   What will you do next time?</a:t>
            </a:r>
          </a:p>
          <a:p>
            <a:r>
              <a:rPr lang="en-US" sz="2000"/>
              <a:t> </a:t>
            </a:r>
          </a:p>
          <a:p>
            <a:endParaRPr lang="en-US" sz="2000"/>
          </a:p>
        </p:txBody>
      </p:sp>
    </p:spTree>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3200400" y="304800"/>
            <a:ext cx="3276600" cy="457200"/>
          </a:xfrm>
          <a:prstGeom prst="rect">
            <a:avLst/>
          </a:prstGeom>
          <a:noFill/>
          <a:ln w="9525">
            <a:noFill/>
            <a:miter lim="800000"/>
            <a:headEnd/>
            <a:tailEnd/>
          </a:ln>
        </p:spPr>
        <p:txBody>
          <a:bodyPr>
            <a:prstTxWarp prst="textNoShape">
              <a:avLst/>
            </a:prstTxWarp>
            <a:spAutoFit/>
          </a:bodyPr>
          <a:lstStyle/>
          <a:p>
            <a:pPr>
              <a:spcBef>
                <a:spcPct val="50000"/>
              </a:spcBef>
            </a:pPr>
            <a:r>
              <a:rPr lang="en-US" sz="2400" b="1">
                <a:solidFill>
                  <a:schemeClr val="tx2"/>
                </a:solidFill>
                <a:latin typeface="Arial" charset="0"/>
              </a:rPr>
              <a:t>Teaching Matrix</a:t>
            </a:r>
          </a:p>
        </p:txBody>
      </p:sp>
      <p:graphicFrame>
        <p:nvGraphicFramePr>
          <p:cNvPr id="69635" name="Group 3"/>
          <p:cNvGraphicFramePr>
            <a:graphicFrameLocks noGrp="1"/>
          </p:cNvGraphicFramePr>
          <p:nvPr/>
        </p:nvGraphicFramePr>
        <p:xfrm>
          <a:off x="0" y="990600"/>
          <a:ext cx="8534401" cy="5486400"/>
        </p:xfrm>
        <a:graphic>
          <a:graphicData uri="http://schemas.openxmlformats.org/drawingml/2006/table">
            <a:tbl>
              <a:tblPr/>
              <a:tblGrid>
                <a:gridCol w="1221206"/>
                <a:gridCol w="1216526"/>
                <a:gridCol w="1219646"/>
                <a:gridCol w="1219646"/>
                <a:gridCol w="1219646"/>
                <a:gridCol w="1216526"/>
                <a:gridCol w="1221205"/>
              </a:tblGrid>
              <a:tr h="914400">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1700" b="0" i="0" u="none" strike="noStrike" cap="none" normalizeH="0" baseline="0" dirty="0">
                        <a:ln>
                          <a:noFill/>
                        </a:ln>
                        <a:solidFill>
                          <a:schemeClr val="tx1"/>
                        </a:solidFill>
                        <a:effectLst/>
                        <a:latin typeface="Times New Roman"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r>
                        <a:rPr kumimoji="0" lang="en-US" sz="1700" b="1" i="0" u="none" strike="noStrike" cap="none" normalizeH="0" baseline="0" dirty="0">
                          <a:ln>
                            <a:noFill/>
                          </a:ln>
                          <a:solidFill>
                            <a:schemeClr val="tx1"/>
                          </a:solidFill>
                          <a:effectLst/>
                          <a:latin typeface="Times New Roman" charset="0"/>
                        </a:rPr>
                        <a:t>Location 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r>
                        <a:rPr kumimoji="0" lang="en-US" sz="1700" b="1" i="0" u="none" strike="noStrike" cap="none" normalizeH="0" baseline="0">
                          <a:ln>
                            <a:noFill/>
                          </a:ln>
                          <a:solidFill>
                            <a:schemeClr val="tx1"/>
                          </a:solidFill>
                          <a:effectLst/>
                          <a:latin typeface="Times New Roman" charset="0"/>
                        </a:rPr>
                        <a:t>Location 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r>
                        <a:rPr kumimoji="0" lang="en-US" sz="1700" b="1" i="0" u="none" strike="noStrike" cap="none" normalizeH="0" baseline="0">
                          <a:ln>
                            <a:noFill/>
                          </a:ln>
                          <a:solidFill>
                            <a:schemeClr val="tx1"/>
                          </a:solidFill>
                          <a:effectLst/>
                          <a:latin typeface="Times New Roman" charset="0"/>
                        </a:rPr>
                        <a:t>Location 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r>
                        <a:rPr kumimoji="0" lang="en-US" sz="1700" b="1" i="0" u="none" strike="noStrike" cap="none" normalizeH="0" baseline="0">
                          <a:ln>
                            <a:noFill/>
                          </a:ln>
                          <a:solidFill>
                            <a:schemeClr val="tx1"/>
                          </a:solidFill>
                          <a:effectLst/>
                          <a:latin typeface="Times New Roman" charset="0"/>
                        </a:rPr>
                        <a:t>Location 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r>
                        <a:rPr kumimoji="0" lang="en-US" sz="1700" b="1" i="0" u="none" strike="noStrike" cap="none" normalizeH="0" baseline="0">
                          <a:ln>
                            <a:noFill/>
                          </a:ln>
                          <a:solidFill>
                            <a:schemeClr val="tx1"/>
                          </a:solidFill>
                          <a:effectLst/>
                          <a:latin typeface="Times New Roman" charset="0"/>
                        </a:rPr>
                        <a:t>Location 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r>
                        <a:rPr kumimoji="0" lang="en-US" sz="1700" b="1" i="0" u="none" strike="noStrike" cap="none" normalizeH="0" baseline="0">
                          <a:ln>
                            <a:noFill/>
                          </a:ln>
                          <a:solidFill>
                            <a:schemeClr val="tx1"/>
                          </a:solidFill>
                          <a:effectLst/>
                          <a:latin typeface="Times New Roman" charset="0"/>
                        </a:rPr>
                        <a:t>Location 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4400">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r>
                        <a:rPr kumimoji="0" lang="en-US" sz="1300" b="1" i="0" u="none" strike="noStrike" cap="none" normalizeH="0" baseline="0">
                          <a:ln>
                            <a:noFill/>
                          </a:ln>
                          <a:solidFill>
                            <a:schemeClr val="tx1"/>
                          </a:solidFill>
                          <a:effectLst/>
                          <a:latin typeface="Times New Roman" charset="0"/>
                        </a:rPr>
                        <a:t>Expectation 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4400">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r>
                        <a:rPr kumimoji="0" lang="en-US" sz="1300" b="1" i="0" u="none" strike="noStrike" cap="none" normalizeH="0" baseline="0">
                          <a:ln>
                            <a:noFill/>
                          </a:ln>
                          <a:solidFill>
                            <a:schemeClr val="tx1"/>
                          </a:solidFill>
                          <a:effectLst/>
                          <a:latin typeface="Times New Roman" charset="0"/>
                        </a:rPr>
                        <a:t>Expectation 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dirty="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4400">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r>
                        <a:rPr kumimoji="0" lang="en-US" sz="1300" b="1" i="0" u="none" strike="noStrike" cap="none" normalizeH="0" baseline="0">
                          <a:ln>
                            <a:noFill/>
                          </a:ln>
                          <a:solidFill>
                            <a:schemeClr val="tx1"/>
                          </a:solidFill>
                          <a:effectLst/>
                          <a:latin typeface="Times New Roman" charset="0"/>
                        </a:rPr>
                        <a:t>Expectation 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dirty="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4400">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r>
                        <a:rPr kumimoji="0" lang="en-US" sz="1300" b="1" i="0" u="none" strike="noStrike" cap="none" normalizeH="0" baseline="0">
                          <a:ln>
                            <a:noFill/>
                          </a:ln>
                          <a:solidFill>
                            <a:schemeClr val="tx1"/>
                          </a:solidFill>
                          <a:effectLst/>
                          <a:latin typeface="Times New Roman" charset="0"/>
                        </a:rPr>
                        <a:t>Expectation 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4400">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r>
                        <a:rPr kumimoji="0" lang="en-US" sz="1300" b="1" i="0" u="none" strike="noStrike" cap="none" normalizeH="0" baseline="0" dirty="0">
                          <a:ln>
                            <a:noFill/>
                          </a:ln>
                          <a:solidFill>
                            <a:schemeClr val="tx1"/>
                          </a:solidFill>
                          <a:effectLst/>
                          <a:latin typeface="Times New Roman" charset="0"/>
                        </a:rPr>
                        <a:t>Expectation 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dirty="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dirty="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dirty="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dirty="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9693" name="Rectangle 61"/>
          <p:cNvSpPr>
            <a:spLocks noChangeArrowheads="1"/>
          </p:cNvSpPr>
          <p:nvPr/>
        </p:nvSpPr>
        <p:spPr bwMode="auto">
          <a:xfrm>
            <a:off x="2590800" y="1981200"/>
            <a:ext cx="5334000" cy="3581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pPr marL="342900" indent="-342900"/>
            <a:r>
              <a:rPr lang="en-US" sz="2400" dirty="0"/>
              <a:t>For each cell in the </a:t>
            </a:r>
            <a:r>
              <a:rPr lang="en-US" sz="2400" dirty="0" smtClean="0"/>
              <a:t>matrix…</a:t>
            </a:r>
          </a:p>
          <a:p>
            <a:pPr marL="342900" indent="-342900"/>
            <a:endParaRPr lang="en-US" sz="2400" dirty="0"/>
          </a:p>
          <a:p>
            <a:pPr marL="342900" indent="-342900">
              <a:buFontTx/>
              <a:buAutoNum type="arabicPeriod"/>
            </a:pPr>
            <a:r>
              <a:rPr lang="en-US" sz="2400" dirty="0"/>
              <a:t>What is the one best example of </a:t>
            </a:r>
          </a:p>
          <a:p>
            <a:pPr marL="342900" indent="-342900"/>
            <a:r>
              <a:rPr lang="en-US" sz="2400" dirty="0"/>
              <a:t>     the “right behavior?”</a:t>
            </a:r>
          </a:p>
          <a:p>
            <a:pPr marL="342900" indent="-342900"/>
            <a:endParaRPr lang="en-US" sz="2400" dirty="0"/>
          </a:p>
          <a:p>
            <a:pPr marL="342900" indent="-342900"/>
            <a:r>
              <a:rPr lang="en-US" sz="2400" dirty="0"/>
              <a:t>2. What is the correct alternative to </a:t>
            </a:r>
          </a:p>
          <a:p>
            <a:pPr marL="342900" indent="-342900"/>
            <a:r>
              <a:rPr lang="en-US" sz="2400" dirty="0"/>
              <a:t>    the most common behavioral error?</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96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93" grpId="0" animBg="1"/>
    </p:bld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r>
              <a:rPr lang="en-US" smtClean="0">
                <a:ea typeface="ＭＳ Ｐゴシック" charset="-128"/>
                <a:cs typeface="ＭＳ Ｐゴシック" charset="-128"/>
              </a:rPr>
              <a:t>PV Matrix of Expectations</a:t>
            </a:r>
          </a:p>
        </p:txBody>
      </p:sp>
      <p:pic>
        <p:nvPicPr>
          <p:cNvPr id="60419" name="Content Placeholder 3" descr="matrix.tiff"/>
          <p:cNvPicPr>
            <a:picLocks noGrp="1" noChangeAspect="1"/>
          </p:cNvPicPr>
          <p:nvPr>
            <p:ph idx="1"/>
          </p:nvPr>
        </p:nvPicPr>
        <p:blipFill>
          <a:blip r:embed="rId2"/>
          <a:srcRect l="-29041" r="-29041"/>
          <a:stretch>
            <a:fillRect/>
          </a:stretch>
        </p:blipFill>
        <p:spPr>
          <a:xfrm>
            <a:off x="0" y="1676400"/>
            <a:ext cx="9640660" cy="4953000"/>
          </a:xfrm>
        </p:spPr>
      </p:pic>
    </p:spTree>
  </p:cSld>
  <p:clrMapOvr>
    <a:masterClrMapping/>
  </p:clrMapOvr>
  <p:transition>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a:ea typeface="ＭＳ Ｐゴシック" charset="-128"/>
                <a:cs typeface="ＭＳ Ｐゴシック" charset="-128"/>
              </a:rPr>
              <a:t>Purposes of Acknowledgements</a:t>
            </a:r>
          </a:p>
        </p:txBody>
      </p:sp>
      <p:sp>
        <p:nvSpPr>
          <p:cNvPr id="178179" name="Rectangle 3"/>
          <p:cNvSpPr>
            <a:spLocks noGrp="1" noChangeArrowheads="1"/>
          </p:cNvSpPr>
          <p:nvPr>
            <p:ph type="body" idx="1"/>
          </p:nvPr>
        </p:nvSpPr>
        <p:spPr/>
        <p:txBody>
          <a:bodyPr/>
          <a:lstStyle/>
          <a:p>
            <a:pPr eaLnBrk="1" hangingPunct="1">
              <a:lnSpc>
                <a:spcPct val="90000"/>
              </a:lnSpc>
            </a:pPr>
            <a:r>
              <a:rPr lang="en-US" sz="2400">
                <a:ea typeface="ＭＳ Ｐゴシック" charset="-128"/>
                <a:cs typeface="ＭＳ Ｐゴシック" charset="-128"/>
              </a:rPr>
              <a:t>Reinforce the teaching of new behaviors</a:t>
            </a:r>
          </a:p>
          <a:p>
            <a:pPr eaLnBrk="1" hangingPunct="1">
              <a:lnSpc>
                <a:spcPct val="90000"/>
              </a:lnSpc>
            </a:pPr>
            <a:r>
              <a:rPr lang="en-US" sz="2400">
                <a:ea typeface="ＭＳ Ｐゴシック" charset="-128"/>
                <a:cs typeface="ＭＳ Ｐゴシック" charset="-128"/>
              </a:rPr>
              <a:t>Encourage the behaviors we want to occur again in the future</a:t>
            </a:r>
          </a:p>
          <a:p>
            <a:pPr eaLnBrk="1" hangingPunct="1">
              <a:lnSpc>
                <a:spcPct val="90000"/>
              </a:lnSpc>
            </a:pPr>
            <a:r>
              <a:rPr lang="en-US" sz="2400">
                <a:ea typeface="ＭＳ Ｐゴシック" charset="-128"/>
                <a:cs typeface="ＭＳ Ｐゴシック" charset="-128"/>
              </a:rPr>
              <a:t>Harness the influence of the students who are showing expected behaviors to encourage the students who are not</a:t>
            </a:r>
          </a:p>
          <a:p>
            <a:pPr eaLnBrk="1" hangingPunct="1">
              <a:lnSpc>
                <a:spcPct val="90000"/>
              </a:lnSpc>
            </a:pPr>
            <a:r>
              <a:rPr lang="en-US" sz="2400">
                <a:ea typeface="ＭＳ Ｐゴシック" charset="-128"/>
                <a:cs typeface="ＭＳ Ｐゴシック" charset="-128"/>
              </a:rPr>
              <a:t>Strengthen positive behaviors that can compete with problem behavior</a:t>
            </a:r>
          </a:p>
          <a:p>
            <a:pPr eaLnBrk="1" hangingPunct="1">
              <a:lnSpc>
                <a:spcPct val="90000"/>
              </a:lnSpc>
            </a:pPr>
            <a:r>
              <a:rPr lang="en-US" sz="2400">
                <a:ea typeface="ＭＳ Ｐゴシック" charset="-128"/>
                <a:cs typeface="ＭＳ Ｐゴシック" charset="-128"/>
              </a:rPr>
              <a:t>Improve our school climate</a:t>
            </a:r>
          </a:p>
          <a:p>
            <a:pPr eaLnBrk="1" hangingPunct="1">
              <a:lnSpc>
                <a:spcPct val="90000"/>
              </a:lnSpc>
            </a:pPr>
            <a:r>
              <a:rPr lang="en-US" sz="2400">
                <a:ea typeface="ＭＳ Ｐゴシック" charset="-128"/>
                <a:cs typeface="ＭＳ Ｐゴシック" charset="-128"/>
              </a:rPr>
              <a:t>Create positive interactions and rapport with students</a:t>
            </a:r>
          </a:p>
          <a:p>
            <a:pPr eaLnBrk="1" hangingPunct="1">
              <a:lnSpc>
                <a:spcPct val="90000"/>
              </a:lnSpc>
            </a:pPr>
            <a:r>
              <a:rPr lang="en-US" sz="2400">
                <a:ea typeface="ＭＳ Ｐゴシック" charset="-128"/>
                <a:cs typeface="ＭＳ Ｐゴシック" charset="-128"/>
              </a:rPr>
              <a:t>Overall, we can earn time back to teach and keep kids in the classroom where they can learn from us!</a:t>
            </a:r>
            <a:endParaRPr lang="en-US" sz="2800">
              <a:ea typeface="ＭＳ Ｐゴシック" charset="-128"/>
              <a:cs typeface="ＭＳ Ｐゴシック" charset="-128"/>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8179">
                                            <p:txEl>
                                              <p:pRg st="0" end="0"/>
                                            </p:txEl>
                                          </p:spTgt>
                                        </p:tgtEl>
                                        <p:attrNameLst>
                                          <p:attrName>style.visibility</p:attrName>
                                        </p:attrNameLst>
                                      </p:cBhvr>
                                      <p:to>
                                        <p:strVal val="visible"/>
                                      </p:to>
                                    </p:set>
                                    <p:animEffect transition="in" filter="wipe(left)">
                                      <p:cBhvr>
                                        <p:cTn id="7" dur="500"/>
                                        <p:tgtEl>
                                          <p:spTgt spid="1781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78179">
                                            <p:txEl>
                                              <p:pRg st="1" end="1"/>
                                            </p:txEl>
                                          </p:spTgt>
                                        </p:tgtEl>
                                        <p:attrNameLst>
                                          <p:attrName>style.visibility</p:attrName>
                                        </p:attrNameLst>
                                      </p:cBhvr>
                                      <p:to>
                                        <p:strVal val="visible"/>
                                      </p:to>
                                    </p:set>
                                    <p:animEffect transition="in" filter="wipe(left)">
                                      <p:cBhvr>
                                        <p:cTn id="12" dur="500"/>
                                        <p:tgtEl>
                                          <p:spTgt spid="17817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78179">
                                            <p:txEl>
                                              <p:pRg st="2" end="2"/>
                                            </p:txEl>
                                          </p:spTgt>
                                        </p:tgtEl>
                                        <p:attrNameLst>
                                          <p:attrName>style.visibility</p:attrName>
                                        </p:attrNameLst>
                                      </p:cBhvr>
                                      <p:to>
                                        <p:strVal val="visible"/>
                                      </p:to>
                                    </p:set>
                                    <p:animEffect transition="in" filter="wipe(left)">
                                      <p:cBhvr>
                                        <p:cTn id="17" dur="500"/>
                                        <p:tgtEl>
                                          <p:spTgt spid="17817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78179">
                                            <p:txEl>
                                              <p:pRg st="3" end="3"/>
                                            </p:txEl>
                                          </p:spTgt>
                                        </p:tgtEl>
                                        <p:attrNameLst>
                                          <p:attrName>style.visibility</p:attrName>
                                        </p:attrNameLst>
                                      </p:cBhvr>
                                      <p:to>
                                        <p:strVal val="visible"/>
                                      </p:to>
                                    </p:set>
                                    <p:animEffect transition="in" filter="wipe(left)">
                                      <p:cBhvr>
                                        <p:cTn id="22" dur="500"/>
                                        <p:tgtEl>
                                          <p:spTgt spid="17817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78179">
                                            <p:txEl>
                                              <p:pRg st="4" end="4"/>
                                            </p:txEl>
                                          </p:spTgt>
                                        </p:tgtEl>
                                        <p:attrNameLst>
                                          <p:attrName>style.visibility</p:attrName>
                                        </p:attrNameLst>
                                      </p:cBhvr>
                                      <p:to>
                                        <p:strVal val="visible"/>
                                      </p:to>
                                    </p:set>
                                    <p:animEffect transition="in" filter="wipe(left)">
                                      <p:cBhvr>
                                        <p:cTn id="27" dur="500"/>
                                        <p:tgtEl>
                                          <p:spTgt spid="17817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78179">
                                            <p:txEl>
                                              <p:pRg st="5" end="5"/>
                                            </p:txEl>
                                          </p:spTgt>
                                        </p:tgtEl>
                                        <p:attrNameLst>
                                          <p:attrName>style.visibility</p:attrName>
                                        </p:attrNameLst>
                                      </p:cBhvr>
                                      <p:to>
                                        <p:strVal val="visible"/>
                                      </p:to>
                                    </p:set>
                                    <p:animEffect transition="in" filter="wipe(left)">
                                      <p:cBhvr>
                                        <p:cTn id="32" dur="500"/>
                                        <p:tgtEl>
                                          <p:spTgt spid="17817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78179">
                                            <p:txEl>
                                              <p:pRg st="6" end="6"/>
                                            </p:txEl>
                                          </p:spTgt>
                                        </p:tgtEl>
                                        <p:attrNameLst>
                                          <p:attrName>style.visibility</p:attrName>
                                        </p:attrNameLst>
                                      </p:cBhvr>
                                      <p:to>
                                        <p:strVal val="visible"/>
                                      </p:to>
                                    </p:set>
                                    <p:animEffect transition="in" filter="wipe(left)">
                                      <p:cBhvr>
                                        <p:cTn id="37" dur="500"/>
                                        <p:tgtEl>
                                          <p:spTgt spid="17817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79" grpId="0" build="p" autoUpdateAnimBg="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Rotation #1 Objectives</a:t>
            </a:r>
            <a:endParaRPr lang="en-US" dirty="0"/>
          </a:p>
        </p:txBody>
      </p:sp>
      <p:sp>
        <p:nvSpPr>
          <p:cNvPr id="3" name="Content Placeholder 2"/>
          <p:cNvSpPr>
            <a:spLocks noGrp="1"/>
          </p:cNvSpPr>
          <p:nvPr>
            <p:ph idx="1"/>
          </p:nvPr>
        </p:nvSpPr>
        <p:spPr/>
        <p:txBody>
          <a:bodyPr/>
          <a:lstStyle/>
          <a:p>
            <a:r>
              <a:rPr lang="en-US" dirty="0" smtClean="0"/>
              <a:t>Participants will overview the systems, data and practices embedded in PBIS implementation.</a:t>
            </a:r>
          </a:p>
          <a:p>
            <a:r>
              <a:rPr lang="en-US" dirty="0" smtClean="0"/>
              <a:t>Staff evaluation of the discipline support processes will be explored.</a:t>
            </a:r>
            <a:endParaRPr lang="en-US" dirty="0"/>
          </a:p>
        </p:txBody>
      </p:sp>
    </p:spTree>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dirty="0">
                <a:solidFill>
                  <a:schemeClr val="bg1"/>
                </a:solidFill>
              </a:rPr>
              <a:t>Are Rewards Dangerous?</a:t>
            </a:r>
          </a:p>
        </p:txBody>
      </p:sp>
      <p:sp>
        <p:nvSpPr>
          <p:cNvPr id="36867" name="Rectangle 3"/>
          <p:cNvSpPr>
            <a:spLocks noGrp="1" noChangeArrowheads="1"/>
          </p:cNvSpPr>
          <p:nvPr>
            <p:ph type="body" idx="1"/>
          </p:nvPr>
        </p:nvSpPr>
        <p:spPr>
          <a:xfrm>
            <a:off x="228600" y="1905000"/>
            <a:ext cx="8763000" cy="4572000"/>
          </a:xfrm>
        </p:spPr>
        <p:txBody>
          <a:bodyPr/>
          <a:lstStyle/>
          <a:p>
            <a:pPr eaLnBrk="1" hangingPunct="1"/>
            <a:r>
              <a:rPr lang="en-US" sz="2800" dirty="0"/>
              <a:t>“…</a:t>
            </a:r>
            <a:r>
              <a:rPr lang="en-US" sz="2000" dirty="0"/>
              <a:t>our research team has conducted a series of reviews and analysis of (the reward) literature; our conclusion is that there is no inherent negative property of reward.  Our analyses indicate that the argument against the use of rewards is an overgeneralization based on a narrow set of circumstances</a:t>
            </a:r>
            <a:r>
              <a:rPr lang="en-US" sz="2800" dirty="0"/>
              <a:t>.”</a:t>
            </a:r>
          </a:p>
          <a:p>
            <a:pPr lvl="1" eaLnBrk="1" hangingPunct="1"/>
            <a:r>
              <a:rPr lang="en-US" sz="1800" dirty="0">
                <a:ea typeface="ＭＳ Ｐゴシック" charset="-128"/>
              </a:rPr>
              <a:t>Cameron, 2002</a:t>
            </a:r>
          </a:p>
          <a:p>
            <a:pPr lvl="1" eaLnBrk="1" hangingPunct="1"/>
            <a:r>
              <a:rPr lang="en-US" sz="1800" dirty="0">
                <a:ea typeface="ＭＳ Ｐゴシック" charset="-128"/>
              </a:rPr>
              <a:t>Cameron &amp; Pierce, 1994, 2002</a:t>
            </a:r>
          </a:p>
          <a:p>
            <a:pPr lvl="1" eaLnBrk="1" hangingPunct="1"/>
            <a:r>
              <a:rPr lang="en-US" sz="1800" dirty="0">
                <a:ea typeface="ＭＳ Ｐゴシック" charset="-128"/>
              </a:rPr>
              <a:t>Cameron, </a:t>
            </a:r>
            <a:r>
              <a:rPr lang="en-US" sz="1800" dirty="0" err="1">
                <a:ea typeface="ＭＳ Ｐゴシック" charset="-128"/>
              </a:rPr>
              <a:t>Banko</a:t>
            </a:r>
            <a:r>
              <a:rPr lang="en-US" sz="1800" dirty="0">
                <a:ea typeface="ＭＳ Ｐゴシック" charset="-128"/>
              </a:rPr>
              <a:t> &amp; Pierce, 2001</a:t>
            </a:r>
          </a:p>
          <a:p>
            <a:pPr eaLnBrk="1" hangingPunct="1"/>
            <a:r>
              <a:rPr lang="en-US" sz="2000" dirty="0"/>
              <a:t>“</a:t>
            </a:r>
            <a:r>
              <a:rPr lang="en-US" sz="2000" dirty="0">
                <a:solidFill>
                  <a:schemeClr val="hlink"/>
                </a:solidFill>
              </a:rPr>
              <a:t>The undermining effect of extrinsic reward on intrinsic motivation remains unproven.</a:t>
            </a:r>
            <a:r>
              <a:rPr lang="en-US" sz="2000" dirty="0"/>
              <a:t>”   </a:t>
            </a:r>
            <a:r>
              <a:rPr lang="en-US" sz="1800" dirty="0"/>
              <a:t>Steven Reiss, 2005</a:t>
            </a:r>
          </a:p>
          <a:p>
            <a:pPr lvl="4" eaLnBrk="1" hangingPunct="1"/>
            <a:endParaRPr lang="en-US" sz="1800" dirty="0">
              <a:ea typeface="ＭＳ Ｐゴシック" charset="-128"/>
            </a:endParaRPr>
          </a:p>
          <a:p>
            <a:pPr eaLnBrk="1" hangingPunct="1"/>
            <a:r>
              <a:rPr lang="en-US" sz="1400" b="1" dirty="0"/>
              <a:t>Akin-Little, K. A., Eckert, T. L., Lovett, B. J., &amp; Little, S. G. (2004). Extrinsic reinforcement in the classroom: Bribery or best practices. </a:t>
            </a:r>
            <a:r>
              <a:rPr lang="en-US" sz="1400" b="1" u="sng" dirty="0"/>
              <a:t>School Psychology Review, 33,</a:t>
            </a:r>
            <a:r>
              <a:rPr lang="en-US" sz="1400" b="1" dirty="0"/>
              <a:t> 344-362 </a:t>
            </a:r>
          </a:p>
        </p:txBody>
      </p:sp>
    </p:spTree>
  </p:cSld>
  <p:clrMapOvr>
    <a:masterClrMapping/>
  </p:clrMapOvr>
  <p:transition>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81000" y="368300"/>
            <a:ext cx="8077200" cy="1143000"/>
          </a:xfrm>
        </p:spPr>
        <p:txBody>
          <a:bodyPr/>
          <a:lstStyle/>
          <a:p>
            <a:pPr eaLnBrk="1" hangingPunct="1"/>
            <a:r>
              <a:rPr lang="en-US" sz="3200" dirty="0">
                <a:ea typeface="ＭＳ Ｐゴシック" charset="-128"/>
                <a:cs typeface="ＭＳ Ｐゴシック" charset="-128"/>
              </a:rPr>
              <a:t>Positive Behavior Intervention and Supports Committee Action </a:t>
            </a:r>
            <a:r>
              <a:rPr lang="en-US" sz="3200" dirty="0" smtClean="0">
                <a:ea typeface="ＭＳ Ｐゴシック" charset="-128"/>
                <a:cs typeface="ＭＳ Ｐゴシック" charset="-128"/>
              </a:rPr>
              <a:t>Plan SAMPLE</a:t>
            </a:r>
            <a:endParaRPr lang="en-US" dirty="0">
              <a:ea typeface="ＭＳ Ｐゴシック" charset="-128"/>
              <a:cs typeface="ＭＳ Ｐゴシック" charset="-128"/>
            </a:endParaRPr>
          </a:p>
        </p:txBody>
      </p:sp>
      <p:sp>
        <p:nvSpPr>
          <p:cNvPr id="97283" name="Rectangle 3"/>
          <p:cNvSpPr>
            <a:spLocks noGrp="1" noChangeArrowheads="1"/>
          </p:cNvSpPr>
          <p:nvPr>
            <p:ph type="body" idx="1"/>
          </p:nvPr>
        </p:nvSpPr>
        <p:spPr/>
        <p:txBody>
          <a:bodyPr/>
          <a:lstStyle/>
          <a:p>
            <a:pPr eaLnBrk="1" hangingPunct="1"/>
            <a:endParaRPr lang="en-US">
              <a:ea typeface="ＭＳ Ｐゴシック" charset="-128"/>
              <a:cs typeface="ＭＳ Ｐゴシック" charset="-128"/>
            </a:endParaRPr>
          </a:p>
        </p:txBody>
      </p:sp>
      <p:pic>
        <p:nvPicPr>
          <p:cNvPr id="23556" name="Picture 4"/>
          <p:cNvPicPr>
            <a:picLocks noChangeAspect="1"/>
          </p:cNvPicPr>
          <p:nvPr/>
        </p:nvPicPr>
        <p:blipFill>
          <a:blip r:embed="rId3"/>
          <a:srcRect/>
          <a:stretch>
            <a:fillRect/>
          </a:stretch>
        </p:blipFill>
        <p:spPr bwMode="auto">
          <a:xfrm>
            <a:off x="685800" y="1587500"/>
            <a:ext cx="7772400" cy="52705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nodePh="1">
                                  <p:stCondLst>
                                    <p:cond delay="0"/>
                                  </p:stCondLst>
                                  <p:endCondLst>
                                    <p:cond delay="0"/>
                                  </p:endCondLst>
                                  <p:childTnLst>
                                    <p:set>
                                      <p:cBhvr>
                                        <p:cTn id="6" dur="1" fill="hold">
                                          <p:stCondLst>
                                            <p:cond delay="0"/>
                                          </p:stCondLst>
                                        </p:cTn>
                                        <p:tgtEl>
                                          <p:spTgt spid="97283">
                                            <p:txEl>
                                              <p:pRg st="0" end="0"/>
                                            </p:txEl>
                                          </p:spTgt>
                                        </p:tgtEl>
                                        <p:attrNameLst>
                                          <p:attrName>style.visibility</p:attrName>
                                        </p:attrNameLst>
                                      </p:cBhvr>
                                      <p:to>
                                        <p:strVal val="visible"/>
                                      </p:to>
                                    </p:set>
                                    <p:animEffect transition="in" filter="wipe(left)">
                                      <p:cBhvr>
                                        <p:cTn id="7" dur="500"/>
                                        <p:tgtEl>
                                          <p:spTgt spid="9728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build="p" autoUpdateAnimBg="0"/>
    </p:bld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z="3200">
                <a:ea typeface="ＭＳ Ｐゴシック" charset="-128"/>
                <a:cs typeface="ＭＳ Ｐゴシック" charset="-128"/>
              </a:rPr>
              <a:t>Positive Behavior Intervention and Supports Committee Action Plan (Cont’d)</a:t>
            </a:r>
            <a:endParaRPr lang="en-US">
              <a:ea typeface="ＭＳ Ｐゴシック" charset="-128"/>
              <a:cs typeface="ＭＳ Ｐゴシック" charset="-128"/>
            </a:endParaRPr>
          </a:p>
        </p:txBody>
      </p:sp>
      <p:sp>
        <p:nvSpPr>
          <p:cNvPr id="137219" name="Rectangle 3"/>
          <p:cNvSpPr>
            <a:spLocks noGrp="1" noChangeArrowheads="1"/>
          </p:cNvSpPr>
          <p:nvPr>
            <p:ph type="body" idx="1"/>
          </p:nvPr>
        </p:nvSpPr>
        <p:spPr/>
        <p:txBody>
          <a:bodyPr/>
          <a:lstStyle/>
          <a:p>
            <a:pPr eaLnBrk="1" hangingPunct="1"/>
            <a:endParaRPr lang="en-US">
              <a:ea typeface="ＭＳ Ｐゴシック" charset="-128"/>
              <a:cs typeface="ＭＳ Ｐゴシック" charset="-128"/>
            </a:endParaRPr>
          </a:p>
        </p:txBody>
      </p:sp>
      <p:pic>
        <p:nvPicPr>
          <p:cNvPr id="25604" name="Picture 4"/>
          <p:cNvPicPr>
            <a:picLocks noChangeAspect="1"/>
          </p:cNvPicPr>
          <p:nvPr/>
        </p:nvPicPr>
        <p:blipFill>
          <a:blip r:embed="rId3"/>
          <a:srcRect/>
          <a:stretch>
            <a:fillRect/>
          </a:stretch>
        </p:blipFill>
        <p:spPr bwMode="auto">
          <a:xfrm>
            <a:off x="533400" y="1600200"/>
            <a:ext cx="8077200" cy="52578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nodePh="1">
                                  <p:stCondLst>
                                    <p:cond delay="0"/>
                                  </p:stCondLst>
                                  <p:endCondLst>
                                    <p:cond delay="0"/>
                                  </p:endCondLst>
                                  <p:childTnLst>
                                    <p:set>
                                      <p:cBhvr>
                                        <p:cTn id="6" dur="1" fill="hold">
                                          <p:stCondLst>
                                            <p:cond delay="0"/>
                                          </p:stCondLst>
                                        </p:cTn>
                                        <p:tgtEl>
                                          <p:spTgt spid="137219">
                                            <p:txEl>
                                              <p:pRg st="0" end="0"/>
                                            </p:txEl>
                                          </p:spTgt>
                                        </p:tgtEl>
                                        <p:attrNameLst>
                                          <p:attrName>style.visibility</p:attrName>
                                        </p:attrNameLst>
                                      </p:cBhvr>
                                      <p:to>
                                        <p:strVal val="visible"/>
                                      </p:to>
                                    </p:set>
                                    <p:animEffect transition="in" filter="wipe(left)">
                                      <p:cBhvr>
                                        <p:cTn id="7" dur="500"/>
                                        <p:tgtEl>
                                          <p:spTgt spid="1372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19" grpId="0" build="p" autoUpdateAnimBg="0"/>
    </p:bld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sz="4000"/>
              <a:t>An effective implementation process</a:t>
            </a:r>
          </a:p>
        </p:txBody>
      </p:sp>
      <p:sp>
        <p:nvSpPr>
          <p:cNvPr id="46083" name="Rectangle 3"/>
          <p:cNvSpPr>
            <a:spLocks noGrp="1" noChangeArrowheads="1"/>
          </p:cNvSpPr>
          <p:nvPr>
            <p:ph type="body" idx="1"/>
          </p:nvPr>
        </p:nvSpPr>
        <p:spPr/>
        <p:txBody>
          <a:bodyPr/>
          <a:lstStyle/>
          <a:p>
            <a:pPr eaLnBrk="1" hangingPunct="1"/>
            <a:r>
              <a:rPr lang="en-US" sz="2800" dirty="0"/>
              <a:t>Commitment</a:t>
            </a:r>
          </a:p>
          <a:p>
            <a:pPr lvl="2" eaLnBrk="1" hangingPunct="1"/>
            <a:r>
              <a:rPr lang="en-US" sz="2000" dirty="0">
                <a:ea typeface="ＭＳ Ｐゴシック" charset="-128"/>
              </a:rPr>
              <a:t>Administrator</a:t>
            </a:r>
          </a:p>
          <a:p>
            <a:pPr lvl="2" eaLnBrk="1" hangingPunct="1"/>
            <a:r>
              <a:rPr lang="en-US" sz="2000" dirty="0">
                <a:ea typeface="ＭＳ Ｐゴシック" charset="-128"/>
              </a:rPr>
              <a:t>Faculty</a:t>
            </a:r>
          </a:p>
          <a:p>
            <a:pPr lvl="2" eaLnBrk="1" hangingPunct="1"/>
            <a:r>
              <a:rPr lang="en-US" sz="2000" dirty="0">
                <a:ea typeface="ＭＳ Ｐゴシック" charset="-128"/>
              </a:rPr>
              <a:t>Team</a:t>
            </a:r>
          </a:p>
          <a:p>
            <a:pPr eaLnBrk="1" hangingPunct="1"/>
            <a:r>
              <a:rPr lang="en-US" sz="2800" dirty="0"/>
              <a:t>Team-based process</a:t>
            </a:r>
          </a:p>
          <a:p>
            <a:pPr eaLnBrk="1" hangingPunct="1"/>
            <a:r>
              <a:rPr lang="en-US" sz="2800" dirty="0"/>
              <a:t>Coaches</a:t>
            </a:r>
          </a:p>
          <a:p>
            <a:pPr eaLnBrk="1" hangingPunct="1"/>
            <a:r>
              <a:rPr lang="en-US" sz="2800" dirty="0"/>
              <a:t>Behavioral Expertise</a:t>
            </a:r>
          </a:p>
          <a:p>
            <a:pPr eaLnBrk="1" hangingPunct="1"/>
            <a:r>
              <a:rPr lang="en-US" sz="2800" dirty="0"/>
              <a:t>Contextual Fit (Adapt to specific context)</a:t>
            </a:r>
          </a:p>
          <a:p>
            <a:pPr eaLnBrk="1" hangingPunct="1"/>
            <a:r>
              <a:rPr lang="en-US" sz="2800" dirty="0"/>
              <a:t>2-3 Year process</a:t>
            </a:r>
          </a:p>
        </p:txBody>
      </p:sp>
    </p:spTree>
  </p:cSld>
  <p:clrMapOvr>
    <a:masterClrMapping/>
  </p:clrMapOvr>
  <p:transition>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 Checkpoint #3 – </a:t>
            </a:r>
            <a:br>
              <a:rPr lang="en-US" dirty="0" smtClean="0"/>
            </a:br>
            <a:r>
              <a:rPr lang="en-US" dirty="0" smtClean="0"/>
              <a:t>“I” is for “Interventions”</a:t>
            </a:r>
            <a:endParaRPr lang="en-US" dirty="0"/>
          </a:p>
        </p:txBody>
      </p:sp>
      <p:sp>
        <p:nvSpPr>
          <p:cNvPr id="3" name="Content Placeholder 2"/>
          <p:cNvSpPr>
            <a:spLocks noGrp="1"/>
          </p:cNvSpPr>
          <p:nvPr>
            <p:ph idx="1"/>
          </p:nvPr>
        </p:nvSpPr>
        <p:spPr/>
        <p:txBody>
          <a:bodyPr/>
          <a:lstStyle/>
          <a:p>
            <a:r>
              <a:rPr lang="en-US" dirty="0" smtClean="0"/>
              <a:t>What types of </a:t>
            </a:r>
            <a:r>
              <a:rPr lang="en-US" b="1" i="1" dirty="0" smtClean="0"/>
              <a:t>acknowledgements</a:t>
            </a:r>
            <a:r>
              <a:rPr lang="en-US" dirty="0" smtClean="0"/>
              <a:t> would be important to include at your school?</a:t>
            </a:r>
            <a:endParaRPr lang="en-US" dirty="0"/>
          </a:p>
        </p:txBody>
      </p:sp>
    </p:spTree>
  </p:cSld>
  <p:clrMapOvr>
    <a:masterClrMapping/>
  </p:clrMapOvr>
  <p:transition>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 Planning Time</a:t>
            </a:r>
            <a:endParaRPr lang="en-US" dirty="0"/>
          </a:p>
        </p:txBody>
      </p:sp>
      <p:sp>
        <p:nvSpPr>
          <p:cNvPr id="3" name="Content Placeholder 2"/>
          <p:cNvSpPr>
            <a:spLocks noGrp="1"/>
          </p:cNvSpPr>
          <p:nvPr>
            <p:ph idx="1"/>
          </p:nvPr>
        </p:nvSpPr>
        <p:spPr/>
        <p:txBody>
          <a:bodyPr/>
          <a:lstStyle/>
          <a:p>
            <a:r>
              <a:rPr lang="en-US" dirty="0" smtClean="0"/>
              <a:t>Develop an implementation plan</a:t>
            </a:r>
          </a:p>
          <a:p>
            <a:r>
              <a:rPr lang="en-US" dirty="0" smtClean="0"/>
              <a:t>Finish matrix</a:t>
            </a:r>
          </a:p>
          <a:p>
            <a:r>
              <a:rPr lang="en-US" dirty="0" smtClean="0"/>
              <a:t>Review “Reflection Checkpoints”</a:t>
            </a:r>
          </a:p>
          <a:p>
            <a:r>
              <a:rPr lang="en-US" dirty="0" smtClean="0"/>
              <a:t>Ask questions</a:t>
            </a:r>
          </a:p>
          <a:p>
            <a:endParaRPr lang="en-US" dirty="0"/>
          </a:p>
        </p:txBody>
      </p:sp>
    </p:spTree>
  </p:cSld>
  <p:clrMapOvr>
    <a:masterClrMapping/>
  </p:clrMapOvr>
  <p:transition>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z="4000" dirty="0"/>
              <a:t>What do you see in schools using </a:t>
            </a:r>
            <a:r>
              <a:rPr lang="en-US" sz="4000" dirty="0" smtClean="0"/>
              <a:t/>
            </a:r>
            <a:br>
              <a:rPr lang="en-US" sz="4000" dirty="0" smtClean="0"/>
            </a:br>
            <a:r>
              <a:rPr lang="en-US" sz="4000" dirty="0" smtClean="0"/>
              <a:t>PBIS</a:t>
            </a:r>
            <a:r>
              <a:rPr lang="en-US" sz="4000" dirty="0"/>
              <a:t>?</a:t>
            </a:r>
          </a:p>
        </p:txBody>
      </p:sp>
      <p:sp>
        <p:nvSpPr>
          <p:cNvPr id="30723" name="Rectangle 3"/>
          <p:cNvSpPr>
            <a:spLocks noGrp="1" noChangeArrowheads="1"/>
          </p:cNvSpPr>
          <p:nvPr>
            <p:ph type="body" idx="1"/>
          </p:nvPr>
        </p:nvSpPr>
        <p:spPr/>
        <p:txBody>
          <a:bodyPr/>
          <a:lstStyle/>
          <a:p>
            <a:pPr eaLnBrk="1" hangingPunct="1"/>
            <a:r>
              <a:rPr lang="en-US" dirty="0"/>
              <a:t>Teams meeting regularly to</a:t>
            </a:r>
            <a:r>
              <a:rPr lang="en-US" dirty="0" smtClean="0"/>
              <a:t>:</a:t>
            </a:r>
          </a:p>
          <a:p>
            <a:pPr lvl="1" eaLnBrk="1" hangingPunct="1"/>
            <a:r>
              <a:rPr lang="en-US" dirty="0" smtClean="0">
                <a:ea typeface="ＭＳ Ｐゴシック" charset="-128"/>
              </a:rPr>
              <a:t>Review their data</a:t>
            </a:r>
          </a:p>
          <a:p>
            <a:pPr lvl="1" eaLnBrk="1" hangingPunct="1"/>
            <a:r>
              <a:rPr lang="en-US" dirty="0" smtClean="0">
                <a:ea typeface="ＭＳ Ｐゴシック" charset="-128"/>
              </a:rPr>
              <a:t>Determine if PBS practices are being used</a:t>
            </a:r>
          </a:p>
          <a:p>
            <a:pPr lvl="1" eaLnBrk="1" hangingPunct="1"/>
            <a:r>
              <a:rPr lang="en-US" dirty="0" smtClean="0">
                <a:ea typeface="ＭＳ Ｐゴシック" charset="-128"/>
              </a:rPr>
              <a:t>Determine if PBS practices are being effective</a:t>
            </a:r>
          </a:p>
          <a:p>
            <a:pPr lvl="1" eaLnBrk="1" hangingPunct="1"/>
            <a:r>
              <a:rPr lang="en-US" dirty="0" smtClean="0">
                <a:ea typeface="ＭＳ Ｐゴシック" charset="-128"/>
              </a:rPr>
              <a:t>Identify the smallest changes that are likely to produce the largest effects</a:t>
            </a:r>
          </a:p>
          <a:p>
            <a:pPr lvl="3" eaLnBrk="1" hangingPunct="1"/>
            <a:r>
              <a:rPr lang="en-US" dirty="0" smtClean="0">
                <a:ea typeface="ＭＳ Ｐゴシック" charset="-128"/>
              </a:rPr>
              <a:t>But focusing on the use of evidence-based practices</a:t>
            </a:r>
            <a:endParaRPr lang="en-US" dirty="0" smtClean="0"/>
          </a:p>
          <a:p>
            <a:pPr eaLnBrk="1" hangingPunct="1"/>
            <a:r>
              <a:rPr lang="en-US" dirty="0" smtClean="0"/>
              <a:t>Clearly defined behavioral expectations that have been defined, posted, taught and acknowledged.</a:t>
            </a:r>
          </a:p>
          <a:p>
            <a:pPr eaLnBrk="1" hangingPunct="1"/>
            <a:endParaRPr lang="en-US" dirty="0" smtClean="0"/>
          </a:p>
        </p:txBody>
      </p:sp>
    </p:spTree>
  </p:cSld>
  <p:clrMapOvr>
    <a:masterClrMapping/>
  </p:clrMapOvr>
  <p:transition>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z="4000" dirty="0"/>
              <a:t>What do you see in schools using </a:t>
            </a:r>
            <a:r>
              <a:rPr lang="en-US" sz="4000" dirty="0" smtClean="0"/>
              <a:t/>
            </a:r>
            <a:br>
              <a:rPr lang="en-US" sz="4000" dirty="0" smtClean="0"/>
            </a:br>
            <a:r>
              <a:rPr lang="en-US" sz="4000" dirty="0" smtClean="0"/>
              <a:t>PBIS? (cont’d)</a:t>
            </a:r>
            <a:endParaRPr lang="en-US" sz="4000" dirty="0"/>
          </a:p>
        </p:txBody>
      </p:sp>
      <p:sp>
        <p:nvSpPr>
          <p:cNvPr id="32771" name="Rectangle 3"/>
          <p:cNvSpPr>
            <a:spLocks noGrp="1" noChangeArrowheads="1"/>
          </p:cNvSpPr>
          <p:nvPr>
            <p:ph type="body" idx="1"/>
          </p:nvPr>
        </p:nvSpPr>
        <p:spPr/>
        <p:txBody>
          <a:bodyPr/>
          <a:lstStyle/>
          <a:p>
            <a:pPr eaLnBrk="1" hangingPunct="1"/>
            <a:r>
              <a:rPr lang="en-US"/>
              <a:t>Students who are able to tell you the expectations of the school. </a:t>
            </a:r>
          </a:p>
          <a:p>
            <a:pPr eaLnBrk="1" hangingPunct="1"/>
            <a:r>
              <a:rPr lang="en-US"/>
              <a:t>Students who identify the school as safe, predictable and fair.</a:t>
            </a:r>
          </a:p>
          <a:p>
            <a:pPr eaLnBrk="1" hangingPunct="1"/>
            <a:r>
              <a:rPr lang="en-US"/>
              <a:t>Students who identify adults in the school as actively concerned about their success.</a:t>
            </a:r>
          </a:p>
        </p:txBody>
      </p:sp>
    </p:spTree>
  </p:cSld>
  <p:clrMapOvr>
    <a:masterClrMapping/>
  </p:clrMapOvr>
  <p:transition>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Title 1"/>
          <p:cNvSpPr>
            <a:spLocks noGrp="1"/>
          </p:cNvSpPr>
          <p:nvPr>
            <p:ph type="title"/>
          </p:nvPr>
        </p:nvSpPr>
        <p:spPr>
          <a:xfrm>
            <a:off x="762000" y="0"/>
            <a:ext cx="7772400" cy="1371600"/>
          </a:xfrm>
        </p:spPr>
        <p:txBody>
          <a:bodyPr/>
          <a:lstStyle/>
          <a:p>
            <a:r>
              <a:rPr lang="en-US" dirty="0" smtClean="0">
                <a:ea typeface="ＭＳ Ｐゴシック" charset="-128"/>
                <a:cs typeface="ＭＳ Ｐゴシック" charset="-128"/>
              </a:rPr>
              <a:t/>
            </a:r>
            <a:br>
              <a:rPr lang="en-US" dirty="0" smtClean="0">
                <a:ea typeface="ＭＳ Ｐゴシック" charset="-128"/>
                <a:cs typeface="ＭＳ Ｐゴシック" charset="-128"/>
              </a:rPr>
            </a:br>
            <a:r>
              <a:rPr lang="en-US" dirty="0" smtClean="0">
                <a:ea typeface="ＭＳ Ｐゴシック" charset="-128"/>
                <a:cs typeface="ＭＳ Ｐゴシック" charset="-128"/>
              </a:rPr>
              <a:t>What do I need to do? (SAMPLE)</a:t>
            </a:r>
          </a:p>
        </p:txBody>
      </p:sp>
      <p:sp>
        <p:nvSpPr>
          <p:cNvPr id="62467" name="Content Placeholder 2"/>
          <p:cNvSpPr>
            <a:spLocks noGrp="1"/>
          </p:cNvSpPr>
          <p:nvPr>
            <p:ph idx="1"/>
          </p:nvPr>
        </p:nvSpPr>
        <p:spPr/>
        <p:txBody>
          <a:bodyPr/>
          <a:lstStyle/>
          <a:p>
            <a:r>
              <a:rPr lang="en-US" sz="2400" dirty="0" smtClean="0">
                <a:ea typeface="ＭＳ Ｐゴシック" charset="-128"/>
                <a:cs typeface="ＭＳ Ｐゴシック" charset="-128"/>
              </a:rPr>
              <a:t>No formal plan to fill out – just decide how to incorporate incentives (see list of ideas)</a:t>
            </a:r>
          </a:p>
          <a:p>
            <a:r>
              <a:rPr lang="en-US" sz="2400" dirty="0" smtClean="0">
                <a:ea typeface="ＭＳ Ｐゴシック" charset="-128"/>
                <a:cs typeface="ＭＳ Ｐゴシック" charset="-128"/>
              </a:rPr>
              <a:t>Recognize positive behavior in students verbally and with paper slips</a:t>
            </a:r>
          </a:p>
          <a:p>
            <a:r>
              <a:rPr lang="en-US" sz="2400" dirty="0" smtClean="0">
                <a:ea typeface="ＭＳ Ｐゴシック" charset="-128"/>
                <a:cs typeface="ＭＳ Ｐゴシック" charset="-128"/>
              </a:rPr>
              <a:t>Have students turn slips into a classroom container</a:t>
            </a:r>
          </a:p>
          <a:p>
            <a:r>
              <a:rPr lang="en-US" sz="2400" dirty="0" smtClean="0">
                <a:ea typeface="ＭＳ Ｐゴシック" charset="-128"/>
                <a:cs typeface="ＭＳ Ｐゴシック" charset="-128"/>
              </a:rPr>
              <a:t>Count slips after classroom or Mr. F incentive (give totals to Jamie)</a:t>
            </a:r>
          </a:p>
          <a:p>
            <a:pPr lvl="1"/>
            <a:r>
              <a:rPr lang="en-US" sz="2400" dirty="0" smtClean="0"/>
              <a:t>One incentive/month from you and one from Jamie (two in total)</a:t>
            </a:r>
          </a:p>
        </p:txBody>
      </p:sp>
    </p:spTree>
  </p:cSld>
  <p:clrMapOvr>
    <a:masterClrMapping/>
  </p:clrMapOvr>
  <p:transition>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a:t>Main Messages</a:t>
            </a:r>
          </a:p>
        </p:txBody>
      </p:sp>
      <p:sp>
        <p:nvSpPr>
          <p:cNvPr id="48131" name="Rectangle 3"/>
          <p:cNvSpPr>
            <a:spLocks noGrp="1" noChangeArrowheads="1"/>
          </p:cNvSpPr>
          <p:nvPr>
            <p:ph type="body" idx="1"/>
          </p:nvPr>
        </p:nvSpPr>
        <p:spPr/>
        <p:txBody>
          <a:bodyPr/>
          <a:lstStyle/>
          <a:p>
            <a:pPr eaLnBrk="1" hangingPunct="1"/>
            <a:r>
              <a:rPr lang="en-US"/>
              <a:t>Invest in prevention</a:t>
            </a:r>
          </a:p>
          <a:p>
            <a:pPr eaLnBrk="1" hangingPunct="1"/>
            <a:r>
              <a:rPr lang="en-US"/>
              <a:t>Build a social culture of competence</a:t>
            </a:r>
          </a:p>
          <a:p>
            <a:pPr eaLnBrk="1" hangingPunct="1"/>
            <a:r>
              <a:rPr lang="en-US"/>
              <a:t>Focus on different systems for different challenges</a:t>
            </a:r>
          </a:p>
          <a:p>
            <a:pPr eaLnBrk="1" hangingPunct="1"/>
            <a:r>
              <a:rPr lang="en-US"/>
              <a:t>Build local capacity through team processes, and adaptation of the practices to fit the local context</a:t>
            </a:r>
          </a:p>
          <a:p>
            <a:pPr eaLnBrk="1" hangingPunct="1"/>
            <a:r>
              <a:rPr lang="en-US"/>
              <a:t>Use data for decision-making</a:t>
            </a:r>
          </a:p>
          <a:p>
            <a:pPr eaLnBrk="1" hangingPunct="1"/>
            <a:r>
              <a:rPr lang="en-US"/>
              <a:t>Begin with active administrative leadership</a:t>
            </a:r>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mtClean="0">
                <a:ea typeface="ＭＳ Ｐゴシック" charset="-128"/>
                <a:cs typeface="ＭＳ Ｐゴシック" charset="-128"/>
              </a:rPr>
              <a:t>What are your thoughts?</a:t>
            </a:r>
          </a:p>
        </p:txBody>
      </p:sp>
      <p:sp>
        <p:nvSpPr>
          <p:cNvPr id="21507" name="Content Placeholder 2"/>
          <p:cNvSpPr>
            <a:spLocks noGrp="1"/>
          </p:cNvSpPr>
          <p:nvPr>
            <p:ph idx="1"/>
          </p:nvPr>
        </p:nvSpPr>
        <p:spPr/>
        <p:txBody>
          <a:bodyPr/>
          <a:lstStyle/>
          <a:p>
            <a:r>
              <a:rPr lang="en-US" dirty="0" smtClean="0">
                <a:ea typeface="ＭＳ Ｐゴシック" charset="-128"/>
                <a:cs typeface="ＭＳ Ｐゴシック" charset="-128"/>
              </a:rPr>
              <a:t>What do you think are the most important variables influencing student achievement?</a:t>
            </a:r>
          </a:p>
          <a:p>
            <a:r>
              <a:rPr lang="en-US" dirty="0" smtClean="0">
                <a:ea typeface="ＭＳ Ｐゴシック" charset="-128"/>
                <a:cs typeface="ＭＳ Ｐゴシック" charset="-128"/>
              </a:rPr>
              <a:t>What are the top three behaviors that interfere with instruction and learning?</a:t>
            </a:r>
          </a:p>
          <a:p>
            <a:r>
              <a:rPr lang="en-US" dirty="0" smtClean="0">
                <a:ea typeface="ＭＳ Ｐゴシック" charset="-128"/>
                <a:cs typeface="ＭＳ Ｐゴシック" charset="-128"/>
              </a:rPr>
              <a:t>Where and when do problem behaviors happen?</a:t>
            </a:r>
          </a:p>
        </p:txBody>
      </p:sp>
    </p:spTree>
  </p:cSld>
  <p:clrMapOvr>
    <a:masterClrMapping/>
  </p:clrMapOvr>
  <p:transition>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PV Data from 2009-2010</a:t>
            </a:r>
            <a:endParaRPr lang="en-US" dirty="0"/>
          </a:p>
        </p:txBody>
      </p:sp>
      <p:sp>
        <p:nvSpPr>
          <p:cNvPr id="3" name="Content Placeholder 2"/>
          <p:cNvSpPr>
            <a:spLocks noGrp="1"/>
          </p:cNvSpPr>
          <p:nvPr>
            <p:ph idx="1"/>
          </p:nvPr>
        </p:nvSpPr>
        <p:spPr>
          <a:xfrm>
            <a:off x="457200" y="1295400"/>
            <a:ext cx="8305800" cy="4800600"/>
          </a:xfrm>
        </p:spPr>
        <p:txBody>
          <a:bodyPr/>
          <a:lstStyle/>
          <a:p>
            <a:pPr>
              <a:buNone/>
            </a:pPr>
            <a:endParaRPr lang="en-US" dirty="0" smtClean="0"/>
          </a:p>
          <a:p>
            <a:r>
              <a:rPr lang="en-US" sz="1200" b="1" dirty="0" smtClean="0"/>
              <a:t>How have we have been able to help change student behavior in a positive way at Pleasant View?</a:t>
            </a:r>
            <a:endParaRPr lang="en-US" sz="1200" dirty="0" smtClean="0"/>
          </a:p>
          <a:p>
            <a:r>
              <a:rPr lang="en-US" sz="1200" dirty="0" smtClean="0"/>
              <a:t>-Focus on what students should be doing instead of what they should not be doing (look for appropriate behaviors)</a:t>
            </a:r>
          </a:p>
          <a:p>
            <a:r>
              <a:rPr lang="en-US" sz="1200" dirty="0" smtClean="0"/>
              <a:t>-Seek to reinforce positive behavioral choices (“Panther Pride” slips given out by staff members to students).</a:t>
            </a:r>
          </a:p>
          <a:p>
            <a:r>
              <a:rPr lang="en-US" sz="1200" dirty="0" smtClean="0"/>
              <a:t>-Speak a common language to students (Matrix of appropriate behaviors in all settings at PV).</a:t>
            </a:r>
          </a:p>
          <a:p>
            <a:r>
              <a:rPr lang="en-US" sz="1200" dirty="0" smtClean="0"/>
              <a:t>-Make positive connections with students.</a:t>
            </a:r>
          </a:p>
          <a:p>
            <a:r>
              <a:rPr lang="en-US" sz="1200" dirty="0" smtClean="0"/>
              <a:t> </a:t>
            </a:r>
          </a:p>
          <a:p>
            <a:r>
              <a:rPr lang="en-US" sz="1200" b="1" dirty="0" smtClean="0"/>
              <a:t>What is Panther Pride?</a:t>
            </a:r>
            <a:endParaRPr lang="en-US" sz="1200" dirty="0" smtClean="0"/>
          </a:p>
          <a:p>
            <a:r>
              <a:rPr lang="en-US" sz="1200" dirty="0" smtClean="0"/>
              <a:t>We base all behavioral expectations at Pleasant View on three school-wide expectations which include:  Being ready to learn, Be responsible, and Be Respectful.  Our PBIS team developed a matrix of behaviors in all settings at PV based on these common expectations.</a:t>
            </a:r>
          </a:p>
          <a:p>
            <a:r>
              <a:rPr lang="en-US" sz="1200" dirty="0" smtClean="0"/>
              <a:t> </a:t>
            </a:r>
          </a:p>
          <a:p>
            <a:r>
              <a:rPr lang="en-US" sz="1200" b="1" dirty="0" smtClean="0"/>
              <a:t>What was the goal and what does the data say?</a:t>
            </a:r>
            <a:endParaRPr lang="en-US" sz="1200" dirty="0" smtClean="0"/>
          </a:p>
          <a:p>
            <a:r>
              <a:rPr lang="en-US" sz="1200" dirty="0" smtClean="0"/>
              <a:t>When comparing the 2008-2009 student discipline data with the 2009-2010 student discipline data, there should be a 50% decrease in student infractions and suspensions (in-school, out-of-school, and bus):</a:t>
            </a:r>
          </a:p>
          <a:p>
            <a:r>
              <a:rPr lang="en-US" sz="1200" dirty="0" smtClean="0"/>
              <a:t> </a:t>
            </a:r>
          </a:p>
          <a:p>
            <a:r>
              <a:rPr lang="en-US" sz="1200" dirty="0" smtClean="0"/>
              <a:t>1.  Our staff has recognized students positive behavior by issuing over </a:t>
            </a:r>
            <a:r>
              <a:rPr lang="en-US" sz="1200" b="1" dirty="0" smtClean="0"/>
              <a:t>5,000 Panther Pride slips</a:t>
            </a:r>
            <a:r>
              <a:rPr lang="en-US" sz="1200" dirty="0" smtClean="0"/>
              <a:t> this year through the third quarter of the 2009-2010 school year.</a:t>
            </a:r>
          </a:p>
          <a:p>
            <a:r>
              <a:rPr lang="en-US" sz="1200" dirty="0" smtClean="0"/>
              <a:t>2.  Out of school/in-school/bus </a:t>
            </a:r>
            <a:r>
              <a:rPr lang="en-US" sz="1200" b="1" dirty="0" smtClean="0"/>
              <a:t>suspensions have</a:t>
            </a:r>
            <a:r>
              <a:rPr lang="en-US" sz="1200" dirty="0" smtClean="0"/>
              <a:t> </a:t>
            </a:r>
            <a:r>
              <a:rPr lang="en-US" sz="1200" b="1" dirty="0" smtClean="0"/>
              <a:t>decreased by 71%</a:t>
            </a:r>
            <a:r>
              <a:rPr lang="en-US" sz="1200" dirty="0" smtClean="0"/>
              <a:t> through three quarters of the year when comparing the 2008-2009 year to 2009-2010.</a:t>
            </a:r>
          </a:p>
          <a:p>
            <a:r>
              <a:rPr lang="en-US" sz="1200" dirty="0" smtClean="0"/>
              <a:t>3.  </a:t>
            </a:r>
            <a:r>
              <a:rPr lang="en-US" sz="1200" b="1" dirty="0" smtClean="0"/>
              <a:t>Infractions have decreased by 42%</a:t>
            </a:r>
            <a:r>
              <a:rPr lang="en-US" sz="1200" dirty="0" smtClean="0"/>
              <a:t> from 2008-2009 to 2009-2010.</a:t>
            </a:r>
          </a:p>
          <a:p>
            <a:endParaRPr lang="en-US" sz="1200" dirty="0" smtClean="0"/>
          </a:p>
        </p:txBody>
      </p:sp>
    </p:spTree>
  </p:cSld>
  <p:clrMapOvr>
    <a:masterClrMapping/>
  </p:clrMapOvr>
  <p:transition>
    <p:wipe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PV Data from 2009-2010 (cont’d)</a:t>
            </a:r>
            <a:endParaRPr lang="en-US" dirty="0"/>
          </a:p>
        </p:txBody>
      </p:sp>
      <p:sp>
        <p:nvSpPr>
          <p:cNvPr id="3" name="Content Placeholder 2"/>
          <p:cNvSpPr>
            <a:spLocks noGrp="1"/>
          </p:cNvSpPr>
          <p:nvPr>
            <p:ph idx="1"/>
          </p:nvPr>
        </p:nvSpPr>
        <p:spPr>
          <a:xfrm>
            <a:off x="457200" y="1828800"/>
            <a:ext cx="8305800" cy="4495800"/>
          </a:xfrm>
        </p:spPr>
        <p:txBody>
          <a:bodyPr/>
          <a:lstStyle/>
          <a:p>
            <a:r>
              <a:rPr lang="en-US" sz="1400" dirty="0" smtClean="0"/>
              <a:t> </a:t>
            </a:r>
          </a:p>
          <a:p>
            <a:r>
              <a:rPr lang="en-US" sz="1400" b="1" dirty="0" smtClean="0"/>
              <a:t>What methods were used to accomplish the above goal?</a:t>
            </a:r>
            <a:endParaRPr lang="en-US" sz="1400" dirty="0" smtClean="0"/>
          </a:p>
          <a:p>
            <a:r>
              <a:rPr lang="en-US" sz="1400" dirty="0" smtClean="0"/>
              <a:t>1.  All staff was given PBIS overview on 8/27/09.  </a:t>
            </a:r>
          </a:p>
          <a:p>
            <a:r>
              <a:rPr lang="en-US" sz="1400" dirty="0" smtClean="0"/>
              <a:t>2.  Staff was trained on how to use the positive recognition form (8/09).</a:t>
            </a:r>
          </a:p>
          <a:p>
            <a:r>
              <a:rPr lang="en-US" sz="1400" dirty="0" smtClean="0"/>
              <a:t>3.  Staff implemented a positive recognition program in their classroom (at least 1x/month).</a:t>
            </a:r>
          </a:p>
          <a:p>
            <a:r>
              <a:rPr lang="en-US" sz="1400" dirty="0" smtClean="0"/>
              <a:t>4.  Principal implemented a positive recognition program in the school and at each grade level.</a:t>
            </a:r>
          </a:p>
          <a:p>
            <a:r>
              <a:rPr lang="en-US" sz="1400" dirty="0" smtClean="0"/>
              <a:t>5.  Each teacher signed up as a grade level for expectation training with her class.  Principal led training and teachers will support (lunchroom, bus, and hallway)</a:t>
            </a:r>
          </a:p>
          <a:p>
            <a:r>
              <a:rPr lang="en-US" sz="1400" dirty="0" smtClean="0"/>
              <a:t>6.  A behavior matrix was posted in every classroom. Grade levels/individual teachers developed a plan during collaborative time.</a:t>
            </a:r>
          </a:p>
          <a:p>
            <a:r>
              <a:rPr lang="en-US" sz="1400" dirty="0" smtClean="0"/>
              <a:t>7. All students completed a contract, which required them to fill out a reflection form when requested.  All teachers were given no-cost/low effort ideas for incentives.  All staff collected and turned in a monthly count for positive recognition slips to track data.</a:t>
            </a:r>
          </a:p>
          <a:p>
            <a:r>
              <a:rPr lang="en-US" sz="1400" dirty="0" smtClean="0"/>
              <a:t>8.  Our PBIS team of teachers, counselor, psychologist, social worker, and principal met once every two months to discuss our progress toward our goal and put other interventions in place as needed.</a:t>
            </a:r>
          </a:p>
          <a:p>
            <a:r>
              <a:rPr lang="en-US" sz="1400" dirty="0" smtClean="0"/>
              <a:t>9.  Our PBIS team developed a rule violation form for students in grades K-2 and grades 3-6 which include behavioral reflection questions for students to complete.</a:t>
            </a:r>
          </a:p>
          <a:p>
            <a:endParaRPr lang="en-US" dirty="0"/>
          </a:p>
        </p:txBody>
      </p:sp>
    </p:spTree>
  </p:cSld>
  <p:clrMapOvr>
    <a:masterClrMapping/>
  </p:clrMapOvr>
  <p:transition>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 Checkpoint #4 – </a:t>
            </a:r>
            <a:br>
              <a:rPr lang="en-US" dirty="0" smtClean="0"/>
            </a:br>
            <a:r>
              <a:rPr lang="en-US" dirty="0" smtClean="0"/>
              <a:t>“S” is for “Supports”</a:t>
            </a:r>
            <a:endParaRPr lang="en-US" dirty="0"/>
          </a:p>
        </p:txBody>
      </p:sp>
      <p:sp>
        <p:nvSpPr>
          <p:cNvPr id="3" name="Content Placeholder 2"/>
          <p:cNvSpPr>
            <a:spLocks noGrp="1"/>
          </p:cNvSpPr>
          <p:nvPr>
            <p:ph idx="1"/>
          </p:nvPr>
        </p:nvSpPr>
        <p:spPr/>
        <p:txBody>
          <a:bodyPr/>
          <a:lstStyle/>
          <a:p>
            <a:r>
              <a:rPr lang="en-US" dirty="0" smtClean="0"/>
              <a:t>What </a:t>
            </a:r>
            <a:r>
              <a:rPr lang="en-US" b="1" i="1" dirty="0" smtClean="0"/>
              <a:t>supports</a:t>
            </a:r>
            <a:r>
              <a:rPr lang="en-US" dirty="0" smtClean="0"/>
              <a:t> do you need in place to move forward with PBIS in your school?</a:t>
            </a:r>
            <a:endParaRPr lang="en-US" dirty="0"/>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Positive Behavior Support </a:t>
            </a:r>
            <a:br>
              <a:rPr lang="en-US" dirty="0" smtClean="0"/>
            </a:br>
            <a:r>
              <a:rPr lang="en-US" dirty="0" smtClean="0"/>
              <a:t>In Action</a:t>
            </a:r>
            <a:endParaRPr lang="en-US" dirty="0"/>
          </a:p>
        </p:txBody>
      </p:sp>
      <p:sp>
        <p:nvSpPr>
          <p:cNvPr id="3" name="Content Placeholder 2"/>
          <p:cNvSpPr>
            <a:spLocks noGrp="1"/>
          </p:cNvSpPr>
          <p:nvPr>
            <p:ph idx="1"/>
          </p:nvPr>
        </p:nvSpPr>
        <p:spPr/>
        <p:txBody>
          <a:bodyPr/>
          <a:lstStyle/>
          <a:p>
            <a:r>
              <a:rPr lang="en-US" dirty="0" smtClean="0">
                <a:hlinkClick r:id="rId2"/>
              </a:rPr>
              <a:t>http://www.youtube.com/watch?v=wf-rYNHDna0&amp;feature=player_embedded</a:t>
            </a:r>
            <a:endParaRPr lang="en-US" dirty="0" smtClean="0"/>
          </a:p>
          <a:p>
            <a:endParaRPr lang="en-US" dirty="0"/>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dirty="0"/>
              <a:t>Goals: Answer the following</a:t>
            </a:r>
          </a:p>
        </p:txBody>
      </p:sp>
      <p:sp>
        <p:nvSpPr>
          <p:cNvPr id="18435" name="Rectangle 3"/>
          <p:cNvSpPr>
            <a:spLocks noGrp="1" noChangeArrowheads="1"/>
          </p:cNvSpPr>
          <p:nvPr>
            <p:ph type="body" idx="1"/>
          </p:nvPr>
        </p:nvSpPr>
        <p:spPr/>
        <p:txBody>
          <a:bodyPr/>
          <a:lstStyle/>
          <a:p>
            <a:pPr eaLnBrk="1" hangingPunct="1">
              <a:lnSpc>
                <a:spcPct val="90000"/>
              </a:lnSpc>
            </a:pPr>
            <a:r>
              <a:rPr lang="en-US" sz="2800" dirty="0"/>
              <a:t>What is School-wide</a:t>
            </a:r>
            <a:r>
              <a:rPr lang="en-US" sz="2800" dirty="0" smtClean="0"/>
              <a:t> PBIS?</a:t>
            </a:r>
          </a:p>
          <a:p>
            <a:pPr eaLnBrk="1" hangingPunct="1">
              <a:lnSpc>
                <a:spcPct val="90000"/>
              </a:lnSpc>
            </a:pPr>
            <a:endParaRPr lang="en-US" sz="2800" dirty="0" smtClean="0"/>
          </a:p>
          <a:p>
            <a:pPr eaLnBrk="1" hangingPunct="1">
              <a:lnSpc>
                <a:spcPct val="90000"/>
              </a:lnSpc>
            </a:pPr>
            <a:r>
              <a:rPr lang="en-US" sz="2800" dirty="0" smtClean="0"/>
              <a:t>How can we tell if PBIS is a good idea for our school?</a:t>
            </a:r>
          </a:p>
          <a:p>
            <a:pPr eaLnBrk="1" hangingPunct="1">
              <a:lnSpc>
                <a:spcPct val="90000"/>
              </a:lnSpc>
            </a:pPr>
            <a:endParaRPr lang="en-US" sz="2800" dirty="0" smtClean="0"/>
          </a:p>
          <a:p>
            <a:pPr eaLnBrk="1" hangingPunct="1">
              <a:lnSpc>
                <a:spcPct val="90000"/>
              </a:lnSpc>
            </a:pPr>
            <a:r>
              <a:rPr lang="en-US" sz="2800" dirty="0" smtClean="0"/>
              <a:t>Can we do PBIS given everything else we have to do?</a:t>
            </a:r>
          </a:p>
          <a:p>
            <a:pPr eaLnBrk="1" hangingPunct="1">
              <a:lnSpc>
                <a:spcPct val="90000"/>
              </a:lnSpc>
            </a:pPr>
            <a:endParaRPr lang="en-US" sz="2800" dirty="0" smtClean="0"/>
          </a:p>
          <a:p>
            <a:pPr eaLnBrk="1" hangingPunct="1">
              <a:lnSpc>
                <a:spcPct val="90000"/>
              </a:lnSpc>
            </a:pPr>
            <a:r>
              <a:rPr lang="en-US" sz="2800" dirty="0"/>
              <a:t>What are the steps?  What help will we get?</a:t>
            </a:r>
          </a:p>
          <a:p>
            <a:pPr eaLnBrk="1" hangingPunct="1">
              <a:lnSpc>
                <a:spcPct val="90000"/>
              </a:lnSpc>
            </a:pPr>
            <a:endParaRPr lang="en-US" sz="2800" dirty="0"/>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a:ea typeface="ＭＳ Ｐゴシック" charset="-128"/>
                <a:cs typeface="ＭＳ Ｐゴシック" charset="-128"/>
              </a:rPr>
              <a:t>What is PBIS?</a:t>
            </a:r>
          </a:p>
        </p:txBody>
      </p:sp>
      <p:sp>
        <p:nvSpPr>
          <p:cNvPr id="175107" name="Rectangle 3"/>
          <p:cNvSpPr>
            <a:spLocks noGrp="1" noChangeArrowheads="1"/>
          </p:cNvSpPr>
          <p:nvPr>
            <p:ph type="body" idx="1"/>
          </p:nvPr>
        </p:nvSpPr>
        <p:spPr/>
        <p:txBody>
          <a:bodyPr/>
          <a:lstStyle/>
          <a:p>
            <a:pPr algn="ctr" eaLnBrk="1" hangingPunct="1">
              <a:buFont typeface="Arial" charset="0"/>
              <a:buNone/>
            </a:pPr>
            <a:r>
              <a:rPr lang="en-US">
                <a:ea typeface="ＭＳ Ｐゴシック" charset="-128"/>
                <a:cs typeface="ＭＳ Ｐゴシック" charset="-128"/>
              </a:rPr>
              <a:t>A broad range of proactive, systematic, and individualized strategies for achieving important social and learning outcomes in safe and effective environments while preventing problem behavior with all students (Sugai, 2007).</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5107">
                                            <p:txEl>
                                              <p:pRg st="0" end="0"/>
                                            </p:txEl>
                                          </p:spTgt>
                                        </p:tgtEl>
                                        <p:attrNameLst>
                                          <p:attrName>style.visibility</p:attrName>
                                        </p:attrNameLst>
                                      </p:cBhvr>
                                      <p:to>
                                        <p:strVal val="visible"/>
                                      </p:to>
                                    </p:set>
                                    <p:animEffect transition="in" filter="wipe(left)">
                                      <p:cBhvr>
                                        <p:cTn id="7" dur="500"/>
                                        <p:tgtEl>
                                          <p:spTgt spid="17510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7" grpId="0" build="p" autoUpdateAnimBg="0"/>
    </p:bldLst>
  </p:timing>
</p:sld>
</file>

<file path=ppt/theme/theme1.xml><?xml version="1.0" encoding="utf-8"?>
<a:theme xmlns:a="http://schemas.openxmlformats.org/drawingml/2006/main" name="Candybar">
  <a:themeElements>
    <a:clrScheme name="Candybar 3">
      <a:dk1>
        <a:srgbClr val="000000"/>
      </a:dk1>
      <a:lt1>
        <a:srgbClr val="FFFFFF"/>
      </a:lt1>
      <a:dk2>
        <a:srgbClr val="FFFFFF"/>
      </a:dk2>
      <a:lt2>
        <a:srgbClr val="000000"/>
      </a:lt2>
      <a:accent1>
        <a:srgbClr val="5B87F2"/>
      </a:accent1>
      <a:accent2>
        <a:srgbClr val="555555"/>
      </a:accent2>
      <a:accent3>
        <a:srgbClr val="FFFFFF"/>
      </a:accent3>
      <a:accent4>
        <a:srgbClr val="000000"/>
      </a:accent4>
      <a:accent5>
        <a:srgbClr val="B5C3F7"/>
      </a:accent5>
      <a:accent6>
        <a:srgbClr val="4C4C4C"/>
      </a:accent6>
      <a:hlink>
        <a:srgbClr val="5DA31E"/>
      </a:hlink>
      <a:folHlink>
        <a:srgbClr val="BAD41A"/>
      </a:folHlink>
    </a:clrScheme>
    <a:fontScheme name="Candyba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2" charset="0"/>
            <a:ea typeface="ヒラギノ角ゴ Pro W3" pitchFamily="-112" charset="-128"/>
            <a:cs typeface="ヒラギノ角ゴ Pro W3" pitchFamily="-112" charset="-128"/>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2" charset="0"/>
            <a:ea typeface="ヒラギノ角ゴ Pro W3" pitchFamily="-112" charset="-128"/>
            <a:cs typeface="ヒラギノ角ゴ Pro W3" pitchFamily="-112" charset="-128"/>
          </a:defRPr>
        </a:defPPr>
      </a:lstStyle>
    </a:lnDef>
  </a:objectDefaults>
  <a:extraClrSchemeLst>
    <a:extraClrScheme>
      <a:clrScheme name="Candybar 1">
        <a:dk1>
          <a:srgbClr val="000000"/>
        </a:dk1>
        <a:lt1>
          <a:srgbClr val="FFFFFF"/>
        </a:lt1>
        <a:dk2>
          <a:srgbClr val="003366"/>
        </a:dk2>
        <a:lt2>
          <a:srgbClr val="AAAAAA"/>
        </a:lt2>
        <a:accent1>
          <a:srgbClr val="EEEEEE"/>
        </a:accent1>
        <a:accent2>
          <a:srgbClr val="003366"/>
        </a:accent2>
        <a:accent3>
          <a:srgbClr val="FFFFFF"/>
        </a:accent3>
        <a:accent4>
          <a:srgbClr val="000000"/>
        </a:accent4>
        <a:accent5>
          <a:srgbClr val="F5F5F5"/>
        </a:accent5>
        <a:accent6>
          <a:srgbClr val="002D5C"/>
        </a:accent6>
        <a:hlink>
          <a:srgbClr val="5B87F2"/>
        </a:hlink>
        <a:folHlink>
          <a:srgbClr val="ED181E"/>
        </a:folHlink>
      </a:clrScheme>
      <a:clrMap bg1="lt1" tx1="dk1" bg2="lt2" tx2="dk2" accent1="accent1" accent2="accent2" accent3="accent3" accent4="accent4" accent5="accent5" accent6="accent6" hlink="hlink" folHlink="folHlink"/>
    </a:extraClrScheme>
    <a:extraClrScheme>
      <a:clrScheme name="Candybar 2">
        <a:dk1>
          <a:srgbClr val="000000"/>
        </a:dk1>
        <a:lt1>
          <a:srgbClr val="FFFFFF"/>
        </a:lt1>
        <a:dk2>
          <a:srgbClr val="FFFFFF"/>
        </a:dk2>
        <a:lt2>
          <a:srgbClr val="888888"/>
        </a:lt2>
        <a:accent1>
          <a:srgbClr val="BAD41A"/>
        </a:accent1>
        <a:accent2>
          <a:srgbClr val="8154D1"/>
        </a:accent2>
        <a:accent3>
          <a:srgbClr val="FFFFFF"/>
        </a:accent3>
        <a:accent4>
          <a:srgbClr val="000000"/>
        </a:accent4>
        <a:accent5>
          <a:srgbClr val="D9E6AB"/>
        </a:accent5>
        <a:accent6>
          <a:srgbClr val="744BBD"/>
        </a:accent6>
        <a:hlink>
          <a:srgbClr val="5DA31E"/>
        </a:hlink>
        <a:folHlink>
          <a:srgbClr val="FFCC18"/>
        </a:folHlink>
      </a:clrScheme>
      <a:clrMap bg1="lt1" tx1="dk1" bg2="lt2" tx2="dk2" accent1="accent1" accent2="accent2" accent3="accent3" accent4="accent4" accent5="accent5" accent6="accent6" hlink="hlink" folHlink="folHlink"/>
    </a:extraClrScheme>
    <a:extraClrScheme>
      <a:clrScheme name="Candybar 3">
        <a:dk1>
          <a:srgbClr val="000000"/>
        </a:dk1>
        <a:lt1>
          <a:srgbClr val="FFFFFF"/>
        </a:lt1>
        <a:dk2>
          <a:srgbClr val="FFFFFF"/>
        </a:dk2>
        <a:lt2>
          <a:srgbClr val="000000"/>
        </a:lt2>
        <a:accent1>
          <a:srgbClr val="5B87F2"/>
        </a:accent1>
        <a:accent2>
          <a:srgbClr val="555555"/>
        </a:accent2>
        <a:accent3>
          <a:srgbClr val="FFFFFF"/>
        </a:accent3>
        <a:accent4>
          <a:srgbClr val="000000"/>
        </a:accent4>
        <a:accent5>
          <a:srgbClr val="B5C3F7"/>
        </a:accent5>
        <a:accent6>
          <a:srgbClr val="4C4C4C"/>
        </a:accent6>
        <a:hlink>
          <a:srgbClr val="5DA31E"/>
        </a:hlink>
        <a:folHlink>
          <a:srgbClr val="BAD41A"/>
        </a:folHlink>
      </a:clrScheme>
      <a:clrMap bg1="lt1" tx1="dk1" bg2="lt2" tx2="dk2" accent1="accent1" accent2="accent2" accent3="accent3" accent4="accent4" accent5="accent5" accent6="accent6" hlink="hlink" folHlink="folHlink"/>
    </a:extraClrScheme>
    <a:extraClrScheme>
      <a:clrScheme name="Candybar 4">
        <a:dk1>
          <a:srgbClr val="000000"/>
        </a:dk1>
        <a:lt1>
          <a:srgbClr val="FFFFFF"/>
        </a:lt1>
        <a:dk2>
          <a:srgbClr val="FFFFFF"/>
        </a:dk2>
        <a:lt2>
          <a:srgbClr val="000000"/>
        </a:lt2>
        <a:accent1>
          <a:srgbClr val="FFA8A8"/>
        </a:accent1>
        <a:accent2>
          <a:srgbClr val="FFCC18"/>
        </a:accent2>
        <a:accent3>
          <a:srgbClr val="FFFFFF"/>
        </a:accent3>
        <a:accent4>
          <a:srgbClr val="000000"/>
        </a:accent4>
        <a:accent5>
          <a:srgbClr val="FFD1D1"/>
        </a:accent5>
        <a:accent6>
          <a:srgbClr val="E7B915"/>
        </a:accent6>
        <a:hlink>
          <a:srgbClr val="6876E7"/>
        </a:hlink>
        <a:folHlink>
          <a:srgbClr val="ED181E"/>
        </a:folHlink>
      </a:clrScheme>
      <a:clrMap bg1="lt1" tx1="dk1" bg2="lt2" tx2="dk2" accent1="accent1" accent2="accent2" accent3="accent3" accent4="accent4" accent5="accent5" accent6="accent6" hlink="hlink" folHlink="folHlink"/>
    </a:extraClrScheme>
    <a:extraClrScheme>
      <a:clrScheme name="Candybar 5">
        <a:dk1>
          <a:srgbClr val="000000"/>
        </a:dk1>
        <a:lt1>
          <a:srgbClr val="FFFFFF"/>
        </a:lt1>
        <a:dk2>
          <a:srgbClr val="FFFFFF"/>
        </a:dk2>
        <a:lt2>
          <a:srgbClr val="000000"/>
        </a:lt2>
        <a:accent1>
          <a:srgbClr val="E6E658"/>
        </a:accent1>
        <a:accent2>
          <a:srgbClr val="8CBC1C"/>
        </a:accent2>
        <a:accent3>
          <a:srgbClr val="FFFFFF"/>
        </a:accent3>
        <a:accent4>
          <a:srgbClr val="000000"/>
        </a:accent4>
        <a:accent5>
          <a:srgbClr val="F0F0B4"/>
        </a:accent5>
        <a:accent6>
          <a:srgbClr val="7EAA18"/>
        </a:accent6>
        <a:hlink>
          <a:srgbClr val="6876E7"/>
        </a:hlink>
        <a:folHlink>
          <a:srgbClr val="5FBD71"/>
        </a:folHlink>
      </a:clrScheme>
      <a:clrMap bg1="lt1" tx1="dk1" bg2="lt2" tx2="dk2" accent1="accent1" accent2="accent2" accent3="accent3" accent4="accent4" accent5="accent5" accent6="accent6" hlink="hlink" folHlink="folHlink"/>
    </a:extraClrScheme>
    <a:extraClrScheme>
      <a:clrScheme name="Candybar 6">
        <a:dk1>
          <a:srgbClr val="000000"/>
        </a:dk1>
        <a:lt1>
          <a:srgbClr val="FFFFFF"/>
        </a:lt1>
        <a:dk2>
          <a:srgbClr val="EBE3F8"/>
        </a:dk2>
        <a:lt2>
          <a:srgbClr val="000000"/>
        </a:lt2>
        <a:accent1>
          <a:srgbClr val="5918BB"/>
        </a:accent1>
        <a:accent2>
          <a:srgbClr val="8154D1"/>
        </a:accent2>
        <a:accent3>
          <a:srgbClr val="FFFFFF"/>
        </a:accent3>
        <a:accent4>
          <a:srgbClr val="000000"/>
        </a:accent4>
        <a:accent5>
          <a:srgbClr val="B5ABDA"/>
        </a:accent5>
        <a:accent6>
          <a:srgbClr val="744BBD"/>
        </a:accent6>
        <a:hlink>
          <a:srgbClr val="DC54AD"/>
        </a:hlink>
        <a:folHlink>
          <a:srgbClr val="BAD41A"/>
        </a:folHlink>
      </a:clrScheme>
      <a:clrMap bg1="lt1" tx1="dk1" bg2="lt2" tx2="dk2" accent1="accent1" accent2="accent2" accent3="accent3" accent4="accent4" accent5="accent5" accent6="accent6" hlink="hlink" folHlink="folHlink"/>
    </a:extraClrScheme>
    <a:extraClrScheme>
      <a:clrScheme name="Candybar 7">
        <a:dk1>
          <a:srgbClr val="000000"/>
        </a:dk1>
        <a:lt1>
          <a:srgbClr val="FFFFFF"/>
        </a:lt1>
        <a:dk2>
          <a:srgbClr val="EBE3F8"/>
        </a:dk2>
        <a:lt2>
          <a:srgbClr val="000000"/>
        </a:lt2>
        <a:accent1>
          <a:srgbClr val="FF7518"/>
        </a:accent1>
        <a:accent2>
          <a:srgbClr val="888888"/>
        </a:accent2>
        <a:accent3>
          <a:srgbClr val="FFFFFF"/>
        </a:accent3>
        <a:accent4>
          <a:srgbClr val="000000"/>
        </a:accent4>
        <a:accent5>
          <a:srgbClr val="FFBDAB"/>
        </a:accent5>
        <a:accent6>
          <a:srgbClr val="7B7B7B"/>
        </a:accent6>
        <a:hlink>
          <a:srgbClr val="8CBC1C"/>
        </a:hlink>
        <a:folHlink>
          <a:srgbClr val="FFCC1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27345</TotalTime>
  <Words>3628</Words>
  <Application>Microsoft Macintosh PowerPoint</Application>
  <PresentationFormat>On-screen Show (4:3)</PresentationFormat>
  <Paragraphs>401</Paragraphs>
  <Slides>52</Slides>
  <Notes>21</Notes>
  <HiddenSlides>1</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52</vt:i4>
      </vt:variant>
    </vt:vector>
  </HeadingPairs>
  <TitlesOfParts>
    <vt:vector size="54" baseType="lpstr">
      <vt:lpstr>Candybar</vt:lpstr>
      <vt:lpstr>Drawing</vt:lpstr>
      <vt:lpstr>Positive Behavioral Interventions and Supports (PBIS)  </vt:lpstr>
      <vt:lpstr>Expectations</vt:lpstr>
      <vt:lpstr>A Day in the Life…</vt:lpstr>
      <vt:lpstr>Rotation #1 Objectives</vt:lpstr>
      <vt:lpstr>What are your thoughts?</vt:lpstr>
      <vt:lpstr>Positive Behavior Support  In Action</vt:lpstr>
      <vt:lpstr>Article</vt:lpstr>
      <vt:lpstr>Goals: Answer the following</vt:lpstr>
      <vt:lpstr>What is PBIS?</vt:lpstr>
      <vt:lpstr>Basic Messages</vt:lpstr>
      <vt:lpstr>How Social Behavior relates to Academics</vt:lpstr>
      <vt:lpstr>Finding Good Directions . . .</vt:lpstr>
      <vt:lpstr>Reorganizing our responses…</vt:lpstr>
      <vt:lpstr>Changing our approach…</vt:lpstr>
      <vt:lpstr>Mythbusters about your school’s Discipline System</vt:lpstr>
      <vt:lpstr>How Can WE Change  Student Behavior?</vt:lpstr>
      <vt:lpstr>What is School-wide  Positive Behavior Support?</vt:lpstr>
      <vt:lpstr>PBIS Research</vt:lpstr>
      <vt:lpstr>Prevention Logic for All (Walker et al., 1996)</vt:lpstr>
      <vt:lpstr>Slide 20</vt:lpstr>
      <vt:lpstr>Reflection Checkpoint #1 –  “P” is for “Positive”</vt:lpstr>
      <vt:lpstr>Rotation #2 Objectives</vt:lpstr>
      <vt:lpstr>Teaching</vt:lpstr>
      <vt:lpstr>Teaching (cont’d)</vt:lpstr>
      <vt:lpstr>PV Panther Pride Video Example</vt:lpstr>
      <vt:lpstr>Tips for Teaching Behavior</vt:lpstr>
      <vt:lpstr>Behavioral Expectations</vt:lpstr>
      <vt:lpstr>“Cool Tools”</vt:lpstr>
      <vt:lpstr>Systems:   How Things Are Done</vt:lpstr>
      <vt:lpstr>School-wide Systems: …create a positive school culture</vt:lpstr>
      <vt:lpstr>Reflection Checkpoint #2 –  “B” is for “Behavioral”</vt:lpstr>
      <vt:lpstr>Why should we be committed to implementation of PBIS?</vt:lpstr>
      <vt:lpstr>Rotation #3 Objectives</vt:lpstr>
      <vt:lpstr>School-wide Expectations</vt:lpstr>
      <vt:lpstr> Expectations at Pleasant View </vt:lpstr>
      <vt:lpstr>Behavior Reflection Form</vt:lpstr>
      <vt:lpstr>Slide 37</vt:lpstr>
      <vt:lpstr>PV Matrix of Expectations</vt:lpstr>
      <vt:lpstr>Purposes of Acknowledgements</vt:lpstr>
      <vt:lpstr>Are Rewards Dangerous?</vt:lpstr>
      <vt:lpstr>Positive Behavior Intervention and Supports Committee Action Plan SAMPLE</vt:lpstr>
      <vt:lpstr>Positive Behavior Intervention and Supports Committee Action Plan (Cont’d)</vt:lpstr>
      <vt:lpstr>An effective implementation process</vt:lpstr>
      <vt:lpstr>Reflection Checkpoint #3 –  “I” is for “Interventions”</vt:lpstr>
      <vt:lpstr>Team Planning Time</vt:lpstr>
      <vt:lpstr>What do you see in schools using  PBIS?</vt:lpstr>
      <vt:lpstr>What do you see in schools using  PBIS? (cont’d)</vt:lpstr>
      <vt:lpstr> What do I need to do? (SAMPLE)</vt:lpstr>
      <vt:lpstr>Main Messages</vt:lpstr>
      <vt:lpstr>PV Data from 2009-2010</vt:lpstr>
      <vt:lpstr>PV Data from 2009-2010 (cont’d)</vt:lpstr>
      <vt:lpstr>Reflection Checkpoint #4 –  “S” is for “Supports”</vt:lpstr>
    </vt:vector>
  </TitlesOfParts>
  <Company>Franklin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Positive Behavior Training</dc:title>
  <dc:creator>Franklin</dc:creator>
  <cp:lastModifiedBy>FPS</cp:lastModifiedBy>
  <cp:revision>151</cp:revision>
  <cp:lastPrinted>2010-08-11T15:46:07Z</cp:lastPrinted>
  <dcterms:created xsi:type="dcterms:W3CDTF">2010-08-16T11:50:12Z</dcterms:created>
  <dcterms:modified xsi:type="dcterms:W3CDTF">2010-08-16T11:53:03Z</dcterms:modified>
</cp:coreProperties>
</file>